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tags/tag34.xml" ContentType="application/vnd.openxmlformats-officedocument.presentationml.tags+xml"/>
  <Override PartName="/ppt/notesSlides/notesSlide25.xml" ContentType="application/vnd.openxmlformats-officedocument.presentationml.notesSlide+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tags/tag37.xml" ContentType="application/vnd.openxmlformats-officedocument.presentationml.tags+xml"/>
  <Override PartName="/ppt/notesSlides/notesSlide28.xml" ContentType="application/vnd.openxmlformats-officedocument.presentationml.notesSlide+xml"/>
  <Override PartName="/ppt/tags/tag3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9.xml" ContentType="application/vnd.openxmlformats-officedocument.presentationml.tags+xml"/>
  <Override PartName="/ppt/notesSlides/notesSlide32.xml" ContentType="application/vnd.openxmlformats-officedocument.presentationml.notesSlide+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notesSlides/notesSlide34.xml" ContentType="application/vnd.openxmlformats-officedocument.presentationml.notesSlide+xml"/>
  <Override PartName="/ppt/tags/tag42.xml" ContentType="application/vnd.openxmlformats-officedocument.presentationml.tags+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38"/>
  </p:notesMasterIdLst>
  <p:handoutMasterIdLst>
    <p:handoutMasterId r:id="rId39"/>
  </p:handoutMasterIdLst>
  <p:sldIdLst>
    <p:sldId id="4050" r:id="rId2"/>
    <p:sldId id="259" r:id="rId3"/>
    <p:sldId id="4011" r:id="rId4"/>
    <p:sldId id="392" r:id="rId5"/>
    <p:sldId id="4268" r:id="rId6"/>
    <p:sldId id="4309" r:id="rId7"/>
    <p:sldId id="4310" r:id="rId8"/>
    <p:sldId id="4270" r:id="rId9"/>
    <p:sldId id="4311" r:id="rId10"/>
    <p:sldId id="4272" r:id="rId11"/>
    <p:sldId id="4274" r:id="rId12"/>
    <p:sldId id="4275" r:id="rId13"/>
    <p:sldId id="4276" r:id="rId14"/>
    <p:sldId id="4306" r:id="rId15"/>
    <p:sldId id="4277" r:id="rId16"/>
    <p:sldId id="4318" r:id="rId17"/>
    <p:sldId id="4279" r:id="rId18"/>
    <p:sldId id="4258" r:id="rId19"/>
    <p:sldId id="4326" r:id="rId20"/>
    <p:sldId id="4308" r:id="rId21"/>
    <p:sldId id="4307" r:id="rId22"/>
    <p:sldId id="4327" r:id="rId23"/>
    <p:sldId id="4286" r:id="rId24"/>
    <p:sldId id="4287" r:id="rId25"/>
    <p:sldId id="4288" r:id="rId26"/>
    <p:sldId id="4328" r:id="rId27"/>
    <p:sldId id="4292" r:id="rId28"/>
    <p:sldId id="4293" r:id="rId29"/>
    <p:sldId id="4320" r:id="rId30"/>
    <p:sldId id="2147477356" r:id="rId31"/>
    <p:sldId id="2147477357" r:id="rId32"/>
    <p:sldId id="4316" r:id="rId33"/>
    <p:sldId id="4317" r:id="rId34"/>
    <p:sldId id="4314" r:id="rId35"/>
    <p:sldId id="4289" r:id="rId36"/>
    <p:sldId id="4325" r:id="rId37"/>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D41CE1-5664-4568-984F-F73A77D39117}">
          <p14:sldIdLst>
            <p14:sldId id="4050"/>
            <p14:sldId id="259"/>
            <p14:sldId id="4011"/>
            <p14:sldId id="392"/>
            <p14:sldId id="4268"/>
            <p14:sldId id="4309"/>
            <p14:sldId id="4310"/>
            <p14:sldId id="4270"/>
            <p14:sldId id="4311"/>
            <p14:sldId id="4272"/>
            <p14:sldId id="4274"/>
            <p14:sldId id="4275"/>
            <p14:sldId id="4276"/>
            <p14:sldId id="4306"/>
            <p14:sldId id="4277"/>
            <p14:sldId id="4318"/>
            <p14:sldId id="4279"/>
            <p14:sldId id="4258"/>
            <p14:sldId id="4326"/>
            <p14:sldId id="4308"/>
            <p14:sldId id="4307"/>
            <p14:sldId id="4327"/>
            <p14:sldId id="4286"/>
            <p14:sldId id="4287"/>
            <p14:sldId id="4288"/>
            <p14:sldId id="4328"/>
            <p14:sldId id="4292"/>
            <p14:sldId id="4293"/>
            <p14:sldId id="4320"/>
            <p14:sldId id="2147477356"/>
          </p14:sldIdLst>
        </p14:section>
        <p14:section name="Source graphics" id="{C2BECAF2-BF3A-4B7A-9E5A-6094AC3EE660}">
          <p14:sldIdLst>
            <p14:sldId id="2147477357"/>
            <p14:sldId id="4316"/>
            <p14:sldId id="4317"/>
            <p14:sldId id="4314"/>
            <p14:sldId id="4289"/>
            <p14:sldId id="43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5" clrIdx="0">
    <p:extLst>
      <p:ext uri="{19B8F6BF-5375-455C-9EA6-DF929625EA0E}">
        <p15:presenceInfo xmlns:p15="http://schemas.microsoft.com/office/powerpoint/2012/main" userId="S-1-5-21-1407069837-2091007605-538272213-15390607" providerId="AD"/>
      </p:ext>
    </p:extLst>
  </p:cmAuthor>
  <p:cmAuthor id="2" name="Microsoft Office User" initials="MOU" lastIdx="76" clrIdx="1">
    <p:extLst>
      <p:ext uri="{19B8F6BF-5375-455C-9EA6-DF929625EA0E}">
        <p15:presenceInfo xmlns:p15="http://schemas.microsoft.com/office/powerpoint/2012/main" userId="Microsoft Office User" providerId="None"/>
      </p:ext>
    </p:extLst>
  </p:cmAuthor>
  <p:cmAuthor id="3" name="Xin Gao" initials="XG" lastIdx="42" clrIdx="2">
    <p:extLst>
      <p:ext uri="{19B8F6BF-5375-455C-9EA6-DF929625EA0E}">
        <p15:presenceInfo xmlns:p15="http://schemas.microsoft.com/office/powerpoint/2012/main" userId="Xin Gao" providerId="None"/>
      </p:ext>
    </p:extLst>
  </p:cmAuthor>
  <p:cmAuthor id="4" name="Daniel Blake" initials="DJB" lastIdx="2" clrIdx="3">
    <p:extLst>
      <p:ext uri="{19B8F6BF-5375-455C-9EA6-DF929625EA0E}">
        <p15:presenceInfo xmlns:p15="http://schemas.microsoft.com/office/powerpoint/2012/main" userId="Daniel Blake" providerId="None"/>
      </p:ext>
    </p:extLst>
  </p:cmAuthor>
  <p:cmAuthor id="5" name="Raymond, Patty" initials="RP" lastIdx="61" clrIdx="4">
    <p:extLst>
      <p:ext uri="{19B8F6BF-5375-455C-9EA6-DF929625EA0E}">
        <p15:presenceInfo xmlns:p15="http://schemas.microsoft.com/office/powerpoint/2012/main" userId="S-1-5-21-1407069837-2091007605-538272213-29355854" providerId="AD"/>
      </p:ext>
    </p:extLst>
  </p:cmAuthor>
  <p:cmAuthor id="6" name="Stading, Katrina" initials="SK" lastIdx="43" clrIdx="5">
    <p:extLst>
      <p:ext uri="{19B8F6BF-5375-455C-9EA6-DF929625EA0E}">
        <p15:presenceInfo xmlns:p15="http://schemas.microsoft.com/office/powerpoint/2012/main" userId="S-1-5-21-1407069837-2091007605-538272213-318135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1F4F3"/>
    <a:srgbClr val="DD7EB8"/>
    <a:srgbClr val="003081"/>
    <a:srgbClr val="E02A5D"/>
    <a:srgbClr val="DF2A5D"/>
    <a:srgbClr val="015176"/>
    <a:srgbClr val="CBCDD8"/>
    <a:srgbClr val="7C59EE"/>
    <a:srgbClr val="B2D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5442" autoAdjust="0"/>
  </p:normalViewPr>
  <p:slideViewPr>
    <p:cSldViewPr snapToGrid="0">
      <p:cViewPr varScale="1">
        <p:scale>
          <a:sx n="77" d="100"/>
          <a:sy n="77" d="100"/>
        </p:scale>
        <p:origin x="2336" y="176"/>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80" d="100"/>
        <a:sy n="80" d="100"/>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solidFill>
                <a:latin typeface="+mn-lt"/>
                <a:ea typeface="+mn-ea"/>
                <a:cs typeface="+mn-cs"/>
              </a:defRPr>
            </a:pPr>
            <a:r>
              <a:rPr lang="en-US" dirty="0">
                <a:solidFill>
                  <a:schemeClr val="tx1"/>
                </a:solidFill>
              </a:rPr>
              <a:t>Group B</a:t>
            </a:r>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7.5583437778346904E-2"/>
          <c:y val="0.19724218066491689"/>
          <c:w val="0.81743265743347338"/>
          <c:h val="0.44913221784776902"/>
        </c:manualLayout>
      </c:layout>
      <c:ofPieChart>
        <c:ofPieType val="bar"/>
        <c:varyColors val="1"/>
        <c:ser>
          <c:idx val="0"/>
          <c:order val="0"/>
          <c:tx>
            <c:strRef>
              <c:f>Sheet1!$B$1</c:f>
              <c:strCache>
                <c:ptCount val="1"/>
                <c:pt idx="0">
                  <c:v>Loan Applicants</c:v>
                </c:pt>
              </c:strCache>
            </c:strRef>
          </c:tx>
          <c:spPr>
            <a:ln>
              <a:solidFill>
                <a:schemeClr val="accent1"/>
              </a:solidFill>
            </a:ln>
          </c:spPr>
          <c:explosion val="5"/>
          <c:dPt>
            <c:idx val="0"/>
            <c:bubble3D val="0"/>
            <c:spPr>
              <a:solidFill>
                <a:schemeClr val="accent3">
                  <a:lumMod val="50000"/>
                </a:schemeClr>
              </a:solidFill>
              <a:ln w="19050">
                <a:solidFill>
                  <a:schemeClr val="accent1"/>
                </a:solidFill>
              </a:ln>
              <a:effectLst/>
            </c:spPr>
            <c:extLst>
              <c:ext xmlns:c16="http://schemas.microsoft.com/office/drawing/2014/chart" uri="{C3380CC4-5D6E-409C-BE32-E72D297353CC}">
                <c16:uniqueId val="{00000001-E11D-4017-B920-56FEDC21F8D6}"/>
              </c:ext>
            </c:extLst>
          </c:dPt>
          <c:dPt>
            <c:idx val="1"/>
            <c:bubble3D val="0"/>
            <c:spPr>
              <a:solidFill>
                <a:schemeClr val="accent3">
                  <a:lumMod val="75000"/>
                </a:schemeClr>
              </a:solidFill>
              <a:ln w="19050">
                <a:solidFill>
                  <a:schemeClr val="accent3">
                    <a:lumMod val="75000"/>
                  </a:schemeClr>
                </a:solidFill>
              </a:ln>
              <a:effectLst/>
            </c:spPr>
            <c:extLst>
              <c:ext xmlns:c16="http://schemas.microsoft.com/office/drawing/2014/chart" uri="{C3380CC4-5D6E-409C-BE32-E72D297353CC}">
                <c16:uniqueId val="{00000003-E11D-4017-B920-56FEDC21F8D6}"/>
              </c:ext>
            </c:extLst>
          </c:dPt>
          <c:dPt>
            <c:idx val="2"/>
            <c:bubble3D val="0"/>
            <c:spPr>
              <a:pattFill prst="wdDnDiag">
                <a:fgClr>
                  <a:schemeClr val="accent3">
                    <a:lumMod val="75000"/>
                  </a:schemeClr>
                </a:fgClr>
                <a:bgClr>
                  <a:schemeClr val="bg1"/>
                </a:bgClr>
              </a:pattFill>
              <a:ln w="19050">
                <a:solidFill>
                  <a:schemeClr val="accent3">
                    <a:lumMod val="75000"/>
                  </a:schemeClr>
                </a:solidFill>
              </a:ln>
              <a:effectLst/>
            </c:spPr>
            <c:extLst>
              <c:ext xmlns:c16="http://schemas.microsoft.com/office/drawing/2014/chart" uri="{C3380CC4-5D6E-409C-BE32-E72D297353CC}">
                <c16:uniqueId val="{00000005-E11D-4017-B920-56FEDC21F8D6}"/>
              </c:ext>
            </c:extLst>
          </c:dPt>
          <c:dPt>
            <c:idx val="3"/>
            <c:bubble3D val="0"/>
            <c:spPr>
              <a:solidFill>
                <a:schemeClr val="accent3">
                  <a:lumMod val="75000"/>
                </a:schemeClr>
              </a:solidFill>
              <a:ln w="19050">
                <a:solidFill>
                  <a:schemeClr val="accent1"/>
                </a:solidFill>
              </a:ln>
              <a:effectLst/>
            </c:spPr>
            <c:extLst>
              <c:ext xmlns:c16="http://schemas.microsoft.com/office/drawing/2014/chart" uri="{C3380CC4-5D6E-409C-BE32-E72D297353CC}">
                <c16:uniqueId val="{00000007-E11D-4017-B920-56FEDC21F8D6}"/>
              </c:ext>
            </c:extLst>
          </c:dPt>
          <c:dLbls>
            <c:dLbl>
              <c:idx val="0"/>
              <c:layout>
                <c:manualLayout>
                  <c:x val="-1.4645590277561266E-2"/>
                  <c:y val="-4.807551399825021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11D-4017-B920-56FEDC21F8D6}"/>
                </c:ext>
              </c:extLst>
            </c:dLbl>
            <c:dLbl>
              <c:idx val="1"/>
              <c:layout>
                <c:manualLayout>
                  <c:x val="1.803713702739361E-2"/>
                  <c:y val="-0.15625"/>
                </c:manualLayout>
              </c:layout>
              <c:tx>
                <c:rich>
                  <a:bodyPr/>
                  <a:lstStyle/>
                  <a:p>
                    <a:fld id="{916D741D-3440-B94A-9170-AB6CC6E47F90}" type="CATEGORYNAME">
                      <a:rPr lang="en-US" sz="1600" b="0" i="0" u="none" strike="noStrike" kern="1200" baseline="0" smtClean="0">
                        <a:solidFill>
                          <a:prstClr val="black"/>
                        </a:solidFill>
                      </a:rPr>
                      <a:pPr/>
                      <a:t>[CATEGORY NAME]</a:t>
                    </a:fld>
                    <a:r>
                      <a:rPr lang="en-US" sz="1600" b="0" i="0" u="none" strike="noStrike" kern="1200" baseline="0" dirty="0">
                        <a:solidFill>
                          <a:prstClr val="black"/>
                        </a:solidFill>
                      </a:rPr>
                      <a:t> but did not get approved</a:t>
                    </a:r>
                    <a:r>
                      <a:rPr lang="en-US" sz="1600" baseline="0" dirty="0"/>
                      <a:t>, </a:t>
                    </a:r>
                    <a:fld id="{2AD71490-57FE-E241-AB73-4C3ED8248FEC}" type="VALUE">
                      <a:rPr lang="en-US" sz="1600" baseline="0"/>
                      <a:pPr/>
                      <a:t>[VALUE]</a:t>
                    </a:fld>
                    <a:endParaRPr lang="en-US" sz="1600"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11D-4017-B920-56FEDC21F8D6}"/>
                </c:ext>
              </c:extLst>
            </c:dLbl>
            <c:dLbl>
              <c:idx val="2"/>
              <c:layout>
                <c:manualLayout>
                  <c:x val="-3.1547886627971066E-3"/>
                  <c:y val="0.13935603466358681"/>
                </c:manualLayout>
              </c:layout>
              <c:showLegendKey val="0"/>
              <c:showVal val="1"/>
              <c:showCatName val="1"/>
              <c:showSerName val="0"/>
              <c:showPercent val="0"/>
              <c:showBubbleSize val="0"/>
              <c:extLst>
                <c:ext xmlns:c15="http://schemas.microsoft.com/office/drawing/2012/chart" uri="{CE6537A1-D6FC-4f65-9D91-7224C49458BB}">
                  <c15:layout>
                    <c:manualLayout>
                      <c:w val="0.25037407008290558"/>
                      <c:h val="0.14961799102511469"/>
                    </c:manualLayout>
                  </c15:layout>
                </c:ext>
                <c:ext xmlns:c16="http://schemas.microsoft.com/office/drawing/2014/chart" uri="{C3380CC4-5D6E-409C-BE32-E72D297353CC}">
                  <c16:uniqueId val="{00000005-E11D-4017-B920-56FEDC21F8D6}"/>
                </c:ext>
              </c:extLst>
            </c:dLbl>
            <c:dLbl>
              <c:idx val="3"/>
              <c:layout>
                <c:manualLayout>
                  <c:x val="-0.1149967131834381"/>
                  <c:y val="3.6953193350831148E-3"/>
                </c:manualLayout>
              </c:layout>
              <c:showLegendKey val="0"/>
              <c:showVal val="1"/>
              <c:showCatName val="0"/>
              <c:showSerName val="0"/>
              <c:showPercent val="0"/>
              <c:showBubbleSize val="0"/>
              <c:extLst>
                <c:ext xmlns:c15="http://schemas.microsoft.com/office/drawing/2012/chart" uri="{CE6537A1-D6FC-4f65-9D91-7224C49458BB}">
                  <c15:layout>
                    <c:manualLayout>
                      <c:w val="0.10139734138591854"/>
                      <c:h val="8.0017497812773397E-2"/>
                    </c:manualLayout>
                  </c15:layout>
                </c:ext>
                <c:ext xmlns:c16="http://schemas.microsoft.com/office/drawing/2014/chart" uri="{C3380CC4-5D6E-409C-BE32-E72D297353CC}">
                  <c16:uniqueId val="{00000007-E11D-4017-B920-56FEDC21F8D6}"/>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solidFill>
                  <a:round/>
                </a:ln>
                <a:effectLst/>
              </c:spPr>
            </c:leaderLines>
            <c:extLst>
              <c:ext xmlns:c15="http://schemas.microsoft.com/office/drawing/2012/chart" uri="{CE6537A1-D6FC-4f65-9D91-7224C49458BB}"/>
            </c:extLst>
          </c:dLbls>
          <c:cat>
            <c:strRef>
              <c:f>Sheet1!$A$2:$A$4</c:f>
              <c:strCache>
                <c:ptCount val="3"/>
                <c:pt idx="0">
                  <c:v>People who don't pay back</c:v>
                </c:pt>
                <c:pt idx="1">
                  <c:v>People who could pay back</c:v>
                </c:pt>
                <c:pt idx="2">
                  <c:v>Approved</c:v>
                </c:pt>
              </c:strCache>
            </c:strRef>
          </c:cat>
          <c:val>
            <c:numRef>
              <c:f>Sheet1!$B$2:$B$4</c:f>
              <c:numCache>
                <c:formatCode>General</c:formatCode>
                <c:ptCount val="3"/>
                <c:pt idx="0">
                  <c:v>50</c:v>
                </c:pt>
                <c:pt idx="1">
                  <c:v>20</c:v>
                </c:pt>
                <c:pt idx="2">
                  <c:v>10</c:v>
                </c:pt>
              </c:numCache>
            </c:numRef>
          </c:val>
          <c:extLst>
            <c:ext xmlns:c16="http://schemas.microsoft.com/office/drawing/2014/chart" uri="{C3380CC4-5D6E-409C-BE32-E72D297353CC}">
              <c16:uniqueId val="{00000008-E11D-4017-B920-56FEDC21F8D6}"/>
            </c:ext>
          </c:extLst>
        </c:ser>
        <c:dLbls>
          <c:showLegendKey val="0"/>
          <c:showVal val="0"/>
          <c:showCatName val="0"/>
          <c:showSerName val="0"/>
          <c:showPercent val="0"/>
          <c:showBubbleSize val="0"/>
          <c:showLeaderLines val="1"/>
        </c:dLbls>
        <c:gapWidth val="100"/>
        <c:splitType val="pos"/>
        <c:splitPos val="2"/>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solidFill>
                <a:latin typeface="+mn-lt"/>
                <a:ea typeface="+mn-ea"/>
                <a:cs typeface="+mn-cs"/>
              </a:defRPr>
            </a:pPr>
            <a:r>
              <a:rPr lang="en-US" dirty="0">
                <a:solidFill>
                  <a:schemeClr val="tx1"/>
                </a:solidFill>
              </a:rPr>
              <a:t>Group A</a:t>
            </a:r>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7.5583437778346904E-2"/>
          <c:y val="0.19724218066491689"/>
          <c:w val="0.81743265743347338"/>
          <c:h val="0.44913221784776902"/>
        </c:manualLayout>
      </c:layout>
      <c:ofPieChart>
        <c:ofPieType val="bar"/>
        <c:varyColors val="1"/>
        <c:ser>
          <c:idx val="0"/>
          <c:order val="0"/>
          <c:tx>
            <c:strRef>
              <c:f>Sheet1!$B$1</c:f>
              <c:strCache>
                <c:ptCount val="1"/>
                <c:pt idx="0">
                  <c:v>Loan applicants</c:v>
                </c:pt>
              </c:strCache>
            </c:strRef>
          </c:tx>
          <c:spPr>
            <a:ln>
              <a:solidFill>
                <a:schemeClr val="accent1"/>
              </a:solidFill>
            </a:ln>
          </c:spPr>
          <c:explosion val="4"/>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1-AA48-4A52-9124-C1D1A71801C3}"/>
              </c:ext>
            </c:extLst>
          </c:dPt>
          <c:dPt>
            <c:idx val="1"/>
            <c:bubble3D val="0"/>
            <c:spPr>
              <a:solidFill>
                <a:schemeClr val="accent4"/>
              </a:solidFill>
              <a:ln w="19050">
                <a:solidFill>
                  <a:schemeClr val="accent1"/>
                </a:solidFill>
              </a:ln>
              <a:effectLst/>
            </c:spPr>
            <c:extLst>
              <c:ext xmlns:c16="http://schemas.microsoft.com/office/drawing/2014/chart" uri="{C3380CC4-5D6E-409C-BE32-E72D297353CC}">
                <c16:uniqueId val="{00000003-AA48-4A52-9124-C1D1A71801C3}"/>
              </c:ext>
            </c:extLst>
          </c:dPt>
          <c:dPt>
            <c:idx val="2"/>
            <c:bubble3D val="0"/>
            <c:spPr>
              <a:pattFill prst="wdDnDiag">
                <a:fgClr>
                  <a:schemeClr val="accent4"/>
                </a:fgClr>
                <a:bgClr>
                  <a:schemeClr val="bg1"/>
                </a:bgClr>
              </a:pattFill>
              <a:ln w="19050">
                <a:solidFill>
                  <a:schemeClr val="accent1"/>
                </a:solidFill>
              </a:ln>
              <a:effectLst/>
            </c:spPr>
            <c:extLst>
              <c:ext xmlns:c16="http://schemas.microsoft.com/office/drawing/2014/chart" uri="{C3380CC4-5D6E-409C-BE32-E72D297353CC}">
                <c16:uniqueId val="{00000005-AA48-4A52-9124-C1D1A71801C3}"/>
              </c:ext>
            </c:extLst>
          </c:dPt>
          <c:dPt>
            <c:idx val="3"/>
            <c:bubble3D val="0"/>
            <c:explosion val="10"/>
            <c:spPr>
              <a:solidFill>
                <a:schemeClr val="accent4"/>
              </a:solidFill>
              <a:ln w="19050">
                <a:solidFill>
                  <a:schemeClr val="accent1"/>
                </a:solidFill>
              </a:ln>
              <a:effectLst/>
            </c:spPr>
            <c:extLst>
              <c:ext xmlns:c16="http://schemas.microsoft.com/office/drawing/2014/chart" uri="{C3380CC4-5D6E-409C-BE32-E72D297353CC}">
                <c16:uniqueId val="{00000007-AA48-4A52-9124-C1D1A71801C3}"/>
              </c:ext>
            </c:extLst>
          </c:dPt>
          <c:dLbls>
            <c:dLbl>
              <c:idx val="0"/>
              <c:layout>
                <c:manualLayout>
                  <c:x val="-1.4645590277561266E-2"/>
                  <c:y val="-4.807551399825021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A48-4A52-9124-C1D1A71801C3}"/>
                </c:ext>
              </c:extLst>
            </c:dLbl>
            <c:dLbl>
              <c:idx val="1"/>
              <c:layout>
                <c:manualLayout>
                  <c:x val="1.803713702739361E-2"/>
                  <c:y val="-0.15625"/>
                </c:manualLayout>
              </c:layout>
              <c:tx>
                <c:rich>
                  <a:bodyPr/>
                  <a:lstStyle/>
                  <a:p>
                    <a:fld id="{916D741D-3440-B94A-9170-AB6CC6E47F90}" type="CATEGORYNAME">
                      <a:rPr lang="en-US" smtClean="0"/>
                      <a:pPr/>
                      <a:t>[CATEGORY NAME]</a:t>
                    </a:fld>
                    <a:r>
                      <a:rPr lang="en-US" baseline="0" dirty="0"/>
                      <a:t> but did not get approved, </a:t>
                    </a:r>
                    <a:fld id="{C7BFC2C6-6F27-AB4F-8260-EA65F2B79833}" type="VALUE">
                      <a:rPr lang="en-US" baseline="0"/>
                      <a:pPr/>
                      <a:t>[VALUE]</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A48-4A52-9124-C1D1A71801C3}"/>
                </c:ext>
              </c:extLst>
            </c:dLbl>
            <c:dLbl>
              <c:idx val="2"/>
              <c:layout>
                <c:manualLayout>
                  <c:x val="0"/>
                  <c:y val="0.14577521740558874"/>
                </c:manualLayout>
              </c:layout>
              <c:showLegendKey val="0"/>
              <c:showVal val="1"/>
              <c:showCatName val="1"/>
              <c:showSerName val="0"/>
              <c:showPercent val="0"/>
              <c:showBubbleSize val="0"/>
              <c:extLst>
                <c:ext xmlns:c15="http://schemas.microsoft.com/office/drawing/2012/chart" uri="{CE6537A1-D6FC-4f65-9D91-7224C49458BB}">
                  <c15:layout>
                    <c:manualLayout>
                      <c:w val="0.25037407008290558"/>
                      <c:h val="0.14961799102511469"/>
                    </c:manualLayout>
                  </c15:layout>
                </c:ext>
                <c:ext xmlns:c16="http://schemas.microsoft.com/office/drawing/2014/chart" uri="{C3380CC4-5D6E-409C-BE32-E72D297353CC}">
                  <c16:uniqueId val="{00000005-AA48-4A52-9124-C1D1A71801C3}"/>
                </c:ext>
              </c:extLst>
            </c:dLbl>
            <c:dLbl>
              <c:idx val="3"/>
              <c:layout>
                <c:manualLayout>
                  <c:x val="-0.1149967131834381"/>
                  <c:y val="3.6953193350831148E-3"/>
                </c:manualLayout>
              </c:layout>
              <c:showLegendKey val="0"/>
              <c:showVal val="1"/>
              <c:showCatName val="0"/>
              <c:showSerName val="0"/>
              <c:showPercent val="0"/>
              <c:showBubbleSize val="0"/>
              <c:extLst>
                <c:ext xmlns:c15="http://schemas.microsoft.com/office/drawing/2012/chart" uri="{CE6537A1-D6FC-4f65-9D91-7224C49458BB}">
                  <c15:layout>
                    <c:manualLayout>
                      <c:w val="0.10139734138591854"/>
                      <c:h val="8.0017497812773397E-2"/>
                    </c:manualLayout>
                  </c15:layout>
                </c:ext>
                <c:ext xmlns:c16="http://schemas.microsoft.com/office/drawing/2014/chart" uri="{C3380CC4-5D6E-409C-BE32-E72D297353CC}">
                  <c16:uniqueId val="{00000007-AA48-4A52-9124-C1D1A71801C3}"/>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showLegendKey val="0"/>
            <c:showVal val="0"/>
            <c:showCatName val="1"/>
            <c:showSerName val="0"/>
            <c:showPercent val="0"/>
            <c:showBubbleSize val="0"/>
            <c:showLeaderLines val="1"/>
            <c:leaderLines>
              <c:spPr>
                <a:ln w="9525" cap="flat" cmpd="sng" algn="ctr">
                  <a:solidFill>
                    <a:schemeClr val="tx1"/>
                  </a:solidFill>
                  <a:round/>
                </a:ln>
                <a:effectLst/>
              </c:spPr>
            </c:leaderLines>
            <c:extLst>
              <c:ext xmlns:c15="http://schemas.microsoft.com/office/drawing/2012/chart" uri="{CE6537A1-D6FC-4f65-9D91-7224C49458BB}"/>
            </c:extLst>
          </c:dLbls>
          <c:cat>
            <c:strRef>
              <c:f>Sheet1!$A$2:$A$4</c:f>
              <c:strCache>
                <c:ptCount val="3"/>
                <c:pt idx="0">
                  <c:v>People who don't pay back</c:v>
                </c:pt>
                <c:pt idx="1">
                  <c:v>People who could pay back</c:v>
                </c:pt>
                <c:pt idx="2">
                  <c:v>Approved</c:v>
                </c:pt>
              </c:strCache>
            </c:strRef>
          </c:cat>
          <c:val>
            <c:numRef>
              <c:f>Sheet1!$B$2:$B$4</c:f>
              <c:numCache>
                <c:formatCode>General</c:formatCode>
                <c:ptCount val="3"/>
                <c:pt idx="0">
                  <c:v>110</c:v>
                </c:pt>
                <c:pt idx="1">
                  <c:v>20</c:v>
                </c:pt>
                <c:pt idx="2">
                  <c:v>10</c:v>
                </c:pt>
              </c:numCache>
            </c:numRef>
          </c:val>
          <c:extLst>
            <c:ext xmlns:c16="http://schemas.microsoft.com/office/drawing/2014/chart" uri="{C3380CC4-5D6E-409C-BE32-E72D297353CC}">
              <c16:uniqueId val="{00000008-AA48-4A52-9124-C1D1A71801C3}"/>
            </c:ext>
          </c:extLst>
        </c:ser>
        <c:dLbls>
          <c:showLegendKey val="0"/>
          <c:showVal val="0"/>
          <c:showCatName val="0"/>
          <c:showSerName val="0"/>
          <c:showPercent val="0"/>
          <c:showBubbleSize val="0"/>
          <c:showLeaderLines val="1"/>
        </c:dLbls>
        <c:gapWidth val="100"/>
        <c:splitType val="pos"/>
        <c:splitPos val="2"/>
        <c:secondPieSize val="75"/>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85EFA1-3B2B-4B84-B737-3E292891A0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21F9DF-E727-4D69-8C13-FAC8AECF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862E95-CB60-4FFA-AD6B-C43F19677ABC}" type="datetimeFigureOut">
              <a:rPr lang="en-US" smtClean="0"/>
              <a:t>5/9/25</a:t>
            </a:fld>
            <a:endParaRPr lang="en-US" dirty="0"/>
          </a:p>
        </p:txBody>
      </p:sp>
      <p:sp>
        <p:nvSpPr>
          <p:cNvPr id="4" name="Footer Placeholder 3">
            <a:extLst>
              <a:ext uri="{FF2B5EF4-FFF2-40B4-BE49-F238E27FC236}">
                <a16:creationId xmlns:a16="http://schemas.microsoft.com/office/drawing/2014/main" id="{09DE18E7-71AC-473B-B55B-BFBD01B3B5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983508-C80E-44AD-B590-5E5B456C34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1C0B85-A095-4EE3-84EB-D891756B9C9B}" type="slidenum">
              <a:rPr lang="en-US" smtClean="0"/>
              <a:t>‹#›</a:t>
            </a:fld>
            <a:endParaRPr lang="en-US" dirty="0"/>
          </a:p>
        </p:txBody>
      </p:sp>
    </p:spTree>
    <p:extLst>
      <p:ext uri="{BB962C8B-B14F-4D97-AF65-F5344CB8AC3E}">
        <p14:creationId xmlns:p14="http://schemas.microsoft.com/office/powerpoint/2010/main" val="84154948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6933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~Equations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Scatter plot of two features and ground truth. See details in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effectLst/>
                <a:latin typeface="+mn-lt"/>
                <a:ea typeface="+mn-ea"/>
                <a:cs typeface="+mn-cs"/>
              </a:rPr>
              <a:t>The four-fifths rule states</a:t>
            </a:r>
            <a:r>
              <a:rPr lang="en-US" sz="1200" b="0" i="0" kern="1200" dirty="0">
                <a:effectLst/>
                <a:latin typeface="Amazon Ember Light" panose="020B0403020204020204" pitchFamily="34" charset="0"/>
                <a:ea typeface="+mn-ea"/>
                <a:cs typeface="+mn-cs"/>
              </a:rPr>
              <a:t> that </a:t>
            </a:r>
            <a:r>
              <a:rPr lang="en-US" dirty="0"/>
              <a:t>for every five individuals with a successful outcome in the favored group, four in the disfavored group should have a successful outcome too. If not, the disfavored group is experiencing DI.</a:t>
            </a:r>
          </a:p>
          <a:p>
            <a:endParaRPr lang="en-US" sz="1200" b="0" i="0" kern="1200" dirty="0">
              <a:effectLst/>
              <a:latin typeface="Amazon Ember Light" panose="020B0403020204020204" pitchFamily="34" charset="0"/>
              <a:ea typeface="+mn-ea"/>
              <a:cs typeface="+mn-cs"/>
            </a:endParaRPr>
          </a:p>
          <a:p>
            <a:r>
              <a:rPr lang="en-US" dirty="0"/>
              <a:t>Example of calculating success rates and DI:</a:t>
            </a:r>
          </a:p>
          <a:p>
            <a:pPr marL="171450" indent="-171450">
              <a:buFont typeface="Arial" panose="020B0604020202020204" pitchFamily="34" charset="0"/>
              <a:buChar char="•"/>
            </a:pPr>
            <a:r>
              <a:rPr lang="en-US" dirty="0"/>
              <a:t>Count the positive outcomes per group and divide by the total members per group.</a:t>
            </a:r>
          </a:p>
          <a:p>
            <a:pPr marL="171450" indent="-171450">
              <a:buFont typeface="Arial" panose="020B0604020202020204" pitchFamily="34" charset="0"/>
              <a:buChar char="•"/>
            </a:pPr>
            <a:r>
              <a:rPr lang="en-US" dirty="0"/>
              <a:t>Then, take the ratio (with the favored group in the denominator).</a:t>
            </a:r>
          </a:p>
          <a:p>
            <a:endParaRPr lang="en-US" dirty="0"/>
          </a:p>
          <a:p>
            <a:r>
              <a:rPr lang="en-US" dirty="0"/>
              <a:t>In this example, DI = 0.3, which is not acceptable.</a:t>
            </a:r>
          </a:p>
        </p:txBody>
      </p:sp>
    </p:spTree>
    <p:extLst>
      <p:ext uri="{BB962C8B-B14F-4D97-AF65-F5344CB8AC3E}">
        <p14:creationId xmlns:p14="http://schemas.microsoft.com/office/powerpoint/2010/main" val="2907085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split the dataset into groups based on the sensitive attributes (male or female, in this example). Once you have subgroups, split those based on outcome (1 – accepted or 0 – denied, in this example) to calculate the mean per outcome subgroup. Finally, adjust the numerical feature value of the disfavored group by replacing it with the mean feature value of the favored group (per outcome).</a:t>
            </a:r>
          </a:p>
          <a:p>
            <a:endParaRPr lang="en-US" dirty="0"/>
          </a:p>
          <a:p>
            <a:r>
              <a:rPr lang="en-US" b="0" dirty="0"/>
              <a:t>References: </a:t>
            </a:r>
          </a:p>
          <a:p>
            <a:pPr marL="171450" indent="-171450">
              <a:buFont typeface="Arial" panose="020B0604020202020204" pitchFamily="34" charset="0"/>
              <a:buChar char="•"/>
            </a:pPr>
            <a:r>
              <a:rPr lang="en-US" dirty="0"/>
              <a:t>“Algorithmic Fairness in Machine Learning,” lecture in CompSci 216: Everything Data, Duke University, April 4, 2019. https://courses.cs.duke.edu/spring19/compsci216/lectures/11-fairness.pdf.</a:t>
            </a:r>
          </a:p>
          <a:p>
            <a:pPr marL="171450" indent="-171450">
              <a:buFont typeface="Arial" panose="020B0604020202020204" pitchFamily="34" charset="0"/>
              <a:buChar cha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717994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is to split the dataset into groups based on the sensitive attributes.</a:t>
            </a:r>
          </a:p>
          <a:p>
            <a:endParaRPr lang="en-US" dirty="0"/>
          </a:p>
          <a:p>
            <a:r>
              <a:rPr lang="en-US" b="0" dirty="0"/>
              <a:t>References: </a:t>
            </a:r>
          </a:p>
          <a:p>
            <a:pPr marL="171450" indent="-171450">
              <a:buFont typeface="Arial" panose="020B0604020202020204" pitchFamily="34" charset="0"/>
              <a:buChar char="•"/>
            </a:pPr>
            <a:r>
              <a:rPr lang="en-US" dirty="0"/>
              <a:t>“Algorithmic Fairness in Machine Learning,” lecture in CompSci 216: Everything Data, Duke University, April 4, 2019. https://courses.cs.duke.edu/spring19/compsci216/lectures/11-fairness.pdf.</a:t>
            </a:r>
          </a:p>
          <a:p>
            <a:pPr marL="171450" indent="-171450">
              <a:buFont typeface="Arial" panose="020B0604020202020204" pitchFamily="34" charset="0"/>
              <a:buChar cha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152507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~Equations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you have subgroups, split those based on outcome to calculate the mean (or median) per outcome. Most implementations use the median value, in which case the code is implemented such that the median is taken as left of center whenever there is an even number of values to choose from (for example, [1,2,3,4] == 2, not 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t>References: </a:t>
            </a:r>
          </a:p>
          <a:p>
            <a:pPr marL="171450" indent="-171450">
              <a:buFont typeface="Arial" panose="020B0604020202020204" pitchFamily="34" charset="0"/>
              <a:buChar char="•"/>
            </a:pPr>
            <a:r>
              <a:rPr lang="en-US" dirty="0"/>
              <a:t>“Algorithmic Fairness in Machine Learning,” lecture in CompSci 216: Everything Data, Duke University, April 4, 2019. https://courses.cs.duke.edu/spring19/compsci216/lectures/11-fairness.pdf.</a:t>
            </a:r>
          </a:p>
          <a:p>
            <a:pPr marL="171450" indent="-171450">
              <a:buFont typeface="Arial" panose="020B0604020202020204" pitchFamily="34" charset="0"/>
              <a:buChar cha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251016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Results for the two equations on the previous slide are used to update the scores for gender = 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adjust the numerical feature value of the disfavored group by replacing it with the median feature value of the favored group (per outcome).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dirty="0"/>
              <a:t>References: </a:t>
            </a:r>
          </a:p>
          <a:p>
            <a:pPr marL="171450" indent="-171450">
              <a:buFont typeface="Arial" panose="020B0604020202020204" pitchFamily="34" charset="0"/>
              <a:buChar char="•"/>
            </a:pPr>
            <a:r>
              <a:rPr lang="en-US" dirty="0"/>
              <a:t>“Algorithmic Fairness in Machine Learning,” lecture in CompSci 216: Everything Data, Duke University, April 4, 2019. https://courses.cs.duke.edu/spring19/compsci216/lectures/11-fairness.pdf.</a:t>
            </a:r>
          </a:p>
          <a:p>
            <a:pPr marL="171450" indent="-171450">
              <a:buFont typeface="Arial" panose="020B0604020202020204" pitchFamily="34" charset="0"/>
              <a:buChar cha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706329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~Alt text: Graph of probability density functions of SAT scores. Details in notes. </a:t>
            </a:r>
          </a:p>
          <a:p>
            <a:r>
              <a:rPr lang="en-US" sz="1200" dirty="0">
                <a:latin typeface="+mn-lt"/>
              </a:rPr>
              <a:t>~Dev notes – pulled terms 'use ML techniques' into title to provide a secondary method for the emphasis used in the text on screen. </a:t>
            </a:r>
          </a:p>
          <a:p>
            <a:r>
              <a:rPr lang="en-US" sz="1200" dirty="0">
                <a:latin typeface="+mn-lt"/>
              </a:rPr>
              <a:t>~alt text was the same as the information below for figure 1, so updating it to reference the notes. </a:t>
            </a:r>
          </a:p>
          <a:p>
            <a:r>
              <a:rPr lang="en-US" sz="1200" dirty="0">
                <a:latin typeface="+mn-lt"/>
              </a:rPr>
              <a:t>~</a:t>
            </a:r>
          </a:p>
          <a:p>
            <a:r>
              <a:rPr lang="en-US" sz="1200" b="1" dirty="0">
                <a:latin typeface="+mn-lt"/>
              </a:rPr>
              <a:t>Image description: </a:t>
            </a:r>
            <a:r>
              <a:rPr lang="en-US" sz="1200" b="0" dirty="0">
                <a:latin typeface="+mn-lt"/>
              </a:rPr>
              <a:t>Figure</a:t>
            </a:r>
            <a:r>
              <a:rPr lang="en-US" sz="1200" dirty="0">
                <a:latin typeface="+mn-lt"/>
              </a:rPr>
              <a:t> shows fake probability density functions of SAT scores. A curve of scores for females has a mean of 550 and a standard deviation of 100. Another curve shows scores for males and has a mean of 400 and a standard deviation of 50. A third curve shows the repaired female distribution, with a mean of 475 and a standard deviation of 75. </a:t>
            </a:r>
            <a:r>
              <a:rPr lang="en-US" sz="1200" b="1" dirty="0">
                <a:latin typeface="+mn-lt"/>
              </a:rPr>
              <a:t>End description.</a:t>
            </a:r>
          </a:p>
          <a:p>
            <a:endParaRPr lang="en-US" sz="1200" dirty="0">
              <a:latin typeface="+mn-lt"/>
            </a:endParaRPr>
          </a:p>
          <a:p>
            <a:r>
              <a:rPr lang="en-US" sz="1200" b="0" i="0" dirty="0">
                <a:effectLst/>
                <a:latin typeface="+mn-lt"/>
              </a:rPr>
              <a:t>Transformation can be challenging in practice, so a common approach to address imbalanced datasets is to oversample the disfavored group. The simplest approach involves duplicating examples from the disfavored class. This can be problematic because exact copies of data points don’t add any new information for a model. Therefore, it makes sense to create new synthetic examples by using methods such as the Synthetic Minority Oversampling Technique (SMOTE).</a:t>
            </a:r>
          </a:p>
          <a:p>
            <a:endParaRPr lang="en-US" sz="1200" b="0" i="0" dirty="0">
              <a:effectLst/>
              <a:latin typeface="+mn-lt"/>
            </a:endParaRPr>
          </a:p>
          <a:p>
            <a:r>
              <a:rPr lang="en-US" b="0" dirty="0"/>
              <a:t>References: </a:t>
            </a:r>
          </a:p>
          <a:p>
            <a:pPr marL="171450" indent="-171450">
              <a:buFont typeface="Arial" panose="020B0604020202020204" pitchFamily="34" charset="0"/>
              <a:buChar char="•"/>
            </a:pPr>
            <a:r>
              <a:rPr lang="en-US" dirty="0"/>
              <a:t>“Algorithmic Fairness in Machine Learning,” lecture in CompSci 216: Everything Data, Duke University, April 4, 2019. https://courses.cs.duke.edu/spring19/compsci216/lectures/11-fairness.pdf.</a:t>
            </a:r>
          </a:p>
          <a:p>
            <a:pPr marL="171450" indent="-171450">
              <a:buFont typeface="Arial" panose="020B0604020202020204" pitchFamily="34" charset="0"/>
              <a:buChar cha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831707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Scatterplot of two features (income and age). See details in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Image description: </a:t>
            </a:r>
            <a:r>
              <a:rPr lang="en-US" dirty="0"/>
              <a:t>Scatterplot of two features (income compared to age) with an overlay of group membership and a decision boundary. Every data point on the right side of the decision boundary will be classified as positive. The favored group has 7 positive predictions and 5 negative ones. The disfavored group has 11 positive predictions and 13 negative ones. </a:t>
            </a:r>
            <a:r>
              <a:rPr lang="en-US" b="1" dirty="0"/>
              <a:t>End description.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 can be used to quantify the bias of a model by using the same equation (ratio of successful outcomes for two groups) for predicted labels. In this example, the model predictions don’t meet the DI bar (DI value is just under 0.8). When you compare the predicted values to the ground truth, you can see that the model does not perform well in terms of general ML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2935006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442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0706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5139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85108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pPr fontAlgn="base"/>
            <a:r>
              <a:rPr lang="en-US" sz="1200" b="0" kern="1200" dirty="0">
                <a:effectLst/>
                <a:latin typeface="+mn-lt"/>
                <a:ea typeface="+mn-ea"/>
                <a:cs typeface="+mn-cs"/>
              </a:rPr>
              <a:t>~</a:t>
            </a:r>
          </a:p>
          <a:p>
            <a:pPr fontAlgn="base"/>
            <a:r>
              <a:rPr lang="en-US" sz="1200" b="0" kern="1200" dirty="0">
                <a:effectLst/>
                <a:latin typeface="+mn-lt"/>
                <a:ea typeface="+mn-ea"/>
                <a:cs typeface="+mn-cs"/>
              </a:rPr>
              <a:t>Two popular penalty (regularization) procedures exist.</a:t>
            </a:r>
          </a:p>
          <a:p>
            <a:pPr fontAlgn="base"/>
            <a:endParaRPr lang="en-US" sz="1200" b="0" kern="1200" dirty="0">
              <a:effectLst/>
              <a:latin typeface="+mn-lt"/>
              <a:ea typeface="+mn-ea"/>
              <a:cs typeface="+mn-cs"/>
            </a:endParaRPr>
          </a:p>
          <a:p>
            <a:pPr fontAlgn="base"/>
            <a:r>
              <a:rPr lang="en-US" sz="1200" b="0" kern="1200" dirty="0">
                <a:effectLst/>
                <a:latin typeface="+mn-lt"/>
                <a:ea typeface="+mn-ea"/>
                <a:cs typeface="+mn-cs"/>
              </a:rPr>
              <a:t>The first is ridge regression, which is also known as L</a:t>
            </a:r>
            <a:r>
              <a:rPr lang="en-US" sz="1200" b="0" i="0" u="none" strike="noStrike" kern="1200" dirty="0">
                <a:effectLst/>
                <a:latin typeface="+mn-lt"/>
                <a:ea typeface="+mn-ea"/>
                <a:cs typeface="+mn-cs"/>
              </a:rPr>
              <a:t>2 regularization. It is a p</a:t>
            </a:r>
            <a:r>
              <a:rPr lang="en-US" sz="1200" b="0" i="0" kern="1200" dirty="0">
                <a:effectLst/>
                <a:latin typeface="+mn-lt"/>
                <a:ea typeface="+mn-ea"/>
                <a:cs typeface="+mn-cs"/>
              </a:rPr>
              <a:t>opular regularization choice. This method penalizes the model by minimizing the sum of the squared values of all features weights. L2 regularization will try to uniformly make all weights smaller but not necessarily driving them to zero.</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effectLst/>
                <a:latin typeface="+mn-lt"/>
                <a:ea typeface="+mn-ea"/>
                <a:cs typeface="+mn-cs"/>
              </a:rPr>
              <a:t>Another method is LASSO, which is sh</a:t>
            </a:r>
            <a:r>
              <a:rPr lang="en-US" dirty="0"/>
              <a:t>ort for Least Absolute Shrinkage and Selection Operator and also known as L1 regularization. This method penalizes the sum of the </a:t>
            </a:r>
            <a:r>
              <a:rPr lang="en-US" sz="1200" b="0" i="0" kern="1200" dirty="0">
                <a:effectLst/>
                <a:latin typeface="+mn-lt"/>
                <a:ea typeface="+mn-ea"/>
                <a:cs typeface="+mn-cs"/>
              </a:rPr>
              <a:t>absolute values of all features weights, shrinking some weights all the way to 0, due to the geometry of the L1 norm (absolute) value.</a:t>
            </a:r>
          </a:p>
          <a:p>
            <a:pPr fontAlgn="base"/>
            <a:endParaRPr lang="en-US" sz="1200" b="1" i="0" kern="1200" dirty="0">
              <a:effectLst/>
              <a:latin typeface="+mn-lt"/>
              <a:ea typeface="+mn-ea"/>
              <a:cs typeface="+mn-cs"/>
            </a:endParaRPr>
          </a:p>
          <a:p>
            <a:pPr fontAlgn="base"/>
            <a:r>
              <a:rPr lang="en-US" sz="1200" b="0" kern="1200" dirty="0">
                <a:effectLst/>
                <a:latin typeface="+mn-lt"/>
                <a:ea typeface="+mn-ea"/>
                <a:cs typeface="+mn-cs"/>
              </a:rPr>
              <a:t>A combination of both techniques is called elastic net. This method applies both penalties, usually with the effect </a:t>
            </a:r>
            <a:r>
              <a:rPr lang="en-US" sz="1200" b="0" i="0" kern="1200" dirty="0">
                <a:effectLst/>
                <a:latin typeface="+mn-lt"/>
                <a:ea typeface="+mn-ea"/>
                <a:cs typeface="+mn-cs"/>
              </a:rPr>
              <a:t>of a compromise between the two.</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kern="1200" dirty="0">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b="1" dirty="0"/>
              <a:t>Note:</a:t>
            </a:r>
            <a:r>
              <a:rPr lang="en-US" b="0" dirty="0"/>
              <a:t> Before regularization, as </a:t>
            </a:r>
            <a:r>
              <a:rPr lang="en-US" dirty="0"/>
              <a:t>with any other metric-based procedures, to avoid any scaling issues, remember to scale your features first.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effectLst/>
              <a:latin typeface="+mn-lt"/>
              <a:ea typeface="+mn-ea"/>
              <a:cs typeface="+mn-cs"/>
            </a:endParaRPr>
          </a:p>
        </p:txBody>
      </p:sp>
    </p:spTree>
    <p:extLst>
      <p:ext uri="{BB962C8B-B14F-4D97-AF65-F5344CB8AC3E}">
        <p14:creationId xmlns:p14="http://schemas.microsoft.com/office/powerpoint/2010/main" val="4221675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pPr fontAlgn="base"/>
            <a:r>
              <a:rPr lang="en-US" sz="1200" b="0" kern="1200" dirty="0">
                <a:effectLst/>
                <a:latin typeface="+mn-lt"/>
                <a:ea typeface="+mn-ea"/>
                <a:cs typeface="+mn-cs"/>
              </a:rPr>
              <a:t>~</a:t>
            </a:r>
          </a:p>
          <a:p>
            <a:pPr marL="0" marR="0">
              <a:spcBef>
                <a:spcPts val="0"/>
              </a:spcBef>
              <a:spcAft>
                <a:spcPts val="0"/>
              </a:spcAft>
            </a:pPr>
            <a:r>
              <a:rPr lang="en-US" dirty="0">
                <a:effectLst/>
                <a:latin typeface="+mn-lt"/>
                <a:ea typeface="Amazon Ember Light" panose="020B0403020204020204" pitchFamily="34" charset="0"/>
                <a:cs typeface="Amazon Ember Light" panose="020B0403020204020204" pitchFamily="34" charset="0"/>
              </a:rPr>
              <a:t>Similarly to regularization penalties, you can tune model fairness by adding a penalty to control the effect of sensitive attributes to the cost function.</a:t>
            </a:r>
          </a:p>
        </p:txBody>
      </p:sp>
    </p:spTree>
    <p:extLst>
      <p:ext uri="{BB962C8B-B14F-4D97-AF65-F5344CB8AC3E}">
        <p14:creationId xmlns:p14="http://schemas.microsoft.com/office/powerpoint/2010/main" val="3828954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2447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pPr fontAlgn="base"/>
            <a:r>
              <a:rPr lang="en-US" sz="1200" b="0" kern="1200" dirty="0">
                <a:effectLst/>
                <a:latin typeface="+mn-lt"/>
                <a:ea typeface="+mn-ea"/>
                <a:cs typeface="+mn-cs"/>
              </a:rPr>
              <a:t>~</a:t>
            </a:r>
          </a:p>
          <a:p>
            <a:r>
              <a:rPr lang="en-US" dirty="0"/>
              <a:t>Having a model working against another model is called adversarial training. By using the technique of adversarial training, it is possible to implement fairness criteria.</a:t>
            </a:r>
          </a:p>
          <a:p>
            <a:endParaRPr lang="en-US" dirty="0"/>
          </a:p>
          <a:p>
            <a:r>
              <a:rPr lang="en-US" dirty="0"/>
              <a:t>Reference:</a:t>
            </a:r>
          </a:p>
          <a:p>
            <a:r>
              <a:rPr lang="en-US" dirty="0"/>
              <a:t>Brian Hu Zhang, Blake Lemoine, and Margaret Mitchell, “Mitigating Unwanted Biases with Adversarial Learning,” </a:t>
            </a:r>
            <a:r>
              <a:rPr lang="en-US" i="1" dirty="0"/>
              <a:t>arXiv</a:t>
            </a:r>
            <a:r>
              <a:rPr lang="en-US" dirty="0"/>
              <a:t> (January 2018). https://doi.org/10.48550/arXiv.1801.07593.</a:t>
            </a:r>
          </a:p>
        </p:txBody>
      </p:sp>
    </p:spTree>
    <p:extLst>
      <p:ext uri="{BB962C8B-B14F-4D97-AF65-F5344CB8AC3E}">
        <p14:creationId xmlns:p14="http://schemas.microsoft.com/office/powerpoint/2010/main" val="2097484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r>
              <a:rPr lang="en-US" dirty="0"/>
              <a:t>~Alt text: Illustration of tabular dataset. See details in notes.</a:t>
            </a:r>
          </a:p>
          <a:p>
            <a:r>
              <a:rPr lang="en-US" dirty="0"/>
              <a:t>~</a:t>
            </a:r>
          </a:p>
          <a:p>
            <a:r>
              <a:rPr lang="en-US" b="1" dirty="0"/>
              <a:t>Image description: </a:t>
            </a:r>
            <a:r>
              <a:rPr lang="en-US" dirty="0"/>
              <a:t>Illustration of a tabular dataset. A highlighted column represents the sensitive attribute. All features are passed to a model. </a:t>
            </a:r>
            <a:r>
              <a:rPr lang="en-US" b="1" dirty="0"/>
              <a:t>End description.</a:t>
            </a:r>
          </a:p>
          <a:p>
            <a:endParaRPr lang="en-US" dirty="0"/>
          </a:p>
          <a:p>
            <a:r>
              <a:rPr lang="en-US" dirty="0"/>
              <a:t>Assume that you are working with a standard tabular dataset and training a model as you normally would. This is the first step of adversarial training.</a:t>
            </a:r>
          </a:p>
        </p:txBody>
      </p:sp>
    </p:spTree>
    <p:extLst>
      <p:ext uri="{BB962C8B-B14F-4D97-AF65-F5344CB8AC3E}">
        <p14:creationId xmlns:p14="http://schemas.microsoft.com/office/powerpoint/2010/main" val="3177900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Model takes all features of the tabular dataset as input to create a new output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the model that you trained is used to make predictions. These predictions should be reasonably good according to ML performance metrics (such as accuracy and F1 score).</a:t>
            </a:r>
          </a:p>
        </p:txBody>
      </p:sp>
    </p:spTree>
    <p:extLst>
      <p:ext uri="{BB962C8B-B14F-4D97-AF65-F5344CB8AC3E}">
        <p14:creationId xmlns:p14="http://schemas.microsoft.com/office/powerpoint/2010/main" val="55126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effectLst/>
                <a:latin typeface="+mn-lt"/>
                <a:ea typeface="+mn-ea"/>
                <a:cs typeface="+mn-cs"/>
              </a:rPr>
              <a:t>~Equation</a:t>
            </a:r>
          </a:p>
          <a:p>
            <a:r>
              <a:rPr lang="en-US" b="0" dirty="0"/>
              <a:t>~Alt text: Output from one model is used as input for another model. See details in notes.</a:t>
            </a:r>
          </a:p>
          <a:p>
            <a:r>
              <a:rPr lang="en-US" b="0" dirty="0"/>
              <a:t>~</a:t>
            </a:r>
          </a:p>
          <a:p>
            <a:r>
              <a:rPr lang="en-US" b="1" dirty="0"/>
              <a:t>Image description: </a:t>
            </a:r>
            <a:r>
              <a:rPr lang="en-US" dirty="0"/>
              <a:t>The output column from the model is used as input for another model that aims to predict a new column for the sensitive attribute. </a:t>
            </a:r>
            <a:r>
              <a:rPr lang="en-US" b="1" dirty="0"/>
              <a:t>End description.</a:t>
            </a:r>
          </a:p>
          <a:p>
            <a:endParaRPr lang="en-US" dirty="0"/>
          </a:p>
          <a:p>
            <a:r>
              <a:rPr lang="en-US" dirty="0"/>
              <a:t>Finally, the predictions will serve as input to a new model that has the goal to predict the sensitive attribute.</a:t>
            </a:r>
          </a:p>
          <a:p>
            <a:endParaRPr lang="en-US" dirty="0"/>
          </a:p>
          <a:p>
            <a:r>
              <a:rPr lang="en-US" dirty="0"/>
              <a:t>This method can be used to enforce demographic parity, equality of odds as described in Hardt et al. (2016). Further, it applies without modification to the cases when the output variable and the sensitive variable, or both are continuous instead of discrete.</a:t>
            </a:r>
          </a:p>
        </p:txBody>
      </p:sp>
    </p:spTree>
    <p:extLst>
      <p:ext uri="{BB962C8B-B14F-4D97-AF65-F5344CB8AC3E}">
        <p14:creationId xmlns:p14="http://schemas.microsoft.com/office/powerpoint/2010/main" val="536831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7930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The goal is to mitigate bias by making modifications to the prediction label after a model has been trained. When a model takes a long time to train, it can be especially useful to adjust the outputs.</a:t>
            </a:r>
          </a:p>
        </p:txBody>
      </p:sp>
    </p:spTree>
    <p:extLst>
      <p:ext uri="{BB962C8B-B14F-4D97-AF65-F5344CB8AC3E}">
        <p14:creationId xmlns:p14="http://schemas.microsoft.com/office/powerpoint/2010/main" val="3775478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description: </a:t>
            </a:r>
            <a:r>
              <a:rPr lang="en-US" dirty="0"/>
              <a:t>Group A includes 110 people who don't pay back, and 30 people who could pay back. Of the 30 that could pay back, 10 are approved. Group B includes 50 people who don't pay back, and 30 people who could pay back. Of the 30 that could pay back, 10 are approved. </a:t>
            </a:r>
            <a:r>
              <a:rPr lang="en-US" b="1" dirty="0"/>
              <a:t>End description. </a:t>
            </a:r>
          </a:p>
          <a:p>
            <a:endParaRPr lang="en-US" dirty="0"/>
          </a:p>
          <a:p>
            <a:r>
              <a:rPr lang="en-US" dirty="0"/>
              <a:t>While the two groups have equal opportunity (10 of 30 people who have merit for the loan get approved), overall, group B has a much higher fraction of positive outcomes in total (10 out of 80 compared to group A with 10 out of 140).</a:t>
            </a:r>
          </a:p>
          <a:p>
            <a:endParaRPr lang="en-US" dirty="0"/>
          </a:p>
          <a:p>
            <a:r>
              <a:rPr lang="en-US" dirty="0"/>
              <a:t>A model that predicts the same fraction to be approved will by definition not be able to get the same True Positive Rate (unless the two groups have the same split).</a:t>
            </a:r>
          </a:p>
        </p:txBody>
      </p:sp>
    </p:spTree>
    <p:extLst>
      <p:ext uri="{BB962C8B-B14F-4D97-AF65-F5344CB8AC3E}">
        <p14:creationId xmlns:p14="http://schemas.microsoft.com/office/powerpoint/2010/main" val="205083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3067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87097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3961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graphic for slides 9 and 10</a:t>
            </a:r>
          </a:p>
        </p:txBody>
      </p:sp>
    </p:spTree>
    <p:extLst>
      <p:ext uri="{BB962C8B-B14F-4D97-AF65-F5344CB8AC3E}">
        <p14:creationId xmlns:p14="http://schemas.microsoft.com/office/powerpoint/2010/main" val="3828155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graphic for slide 13. Can be used to create graphic for slides 14 and 15.</a:t>
            </a:r>
          </a:p>
        </p:txBody>
      </p:sp>
    </p:spTree>
    <p:extLst>
      <p:ext uri="{BB962C8B-B14F-4D97-AF65-F5344CB8AC3E}">
        <p14:creationId xmlns:p14="http://schemas.microsoft.com/office/powerpoint/2010/main" val="3680248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graphic for slide 17</a:t>
            </a:r>
          </a:p>
        </p:txBody>
      </p:sp>
    </p:spTree>
    <p:extLst>
      <p:ext uri="{BB962C8B-B14F-4D97-AF65-F5344CB8AC3E}">
        <p14:creationId xmlns:p14="http://schemas.microsoft.com/office/powerpoint/2010/main" val="3430145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graphics on slides 25-27.</a:t>
            </a:r>
          </a:p>
          <a:p>
            <a:endParaRPr lang="en-US" dirty="0"/>
          </a:p>
        </p:txBody>
      </p:sp>
    </p:spTree>
    <p:extLst>
      <p:ext uri="{BB962C8B-B14F-4D97-AF65-F5344CB8AC3E}">
        <p14:creationId xmlns:p14="http://schemas.microsoft.com/office/powerpoint/2010/main" val="3149351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graphic on slide 30.</a:t>
            </a:r>
          </a:p>
        </p:txBody>
      </p:sp>
    </p:spTree>
    <p:extLst>
      <p:ext uri="{BB962C8B-B14F-4D97-AF65-F5344CB8AC3E}">
        <p14:creationId xmlns:p14="http://schemas.microsoft.com/office/powerpoint/2010/main" val="1873117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effectLst/>
                <a:latin typeface="+mn-lt"/>
                <a:ea typeface="+mn-ea"/>
                <a:cs typeface="+mn-cs"/>
              </a:rPr>
              <a:t>You can use different methods to prepare the data before the model is trained. Certain methods transform the data or generate new data points; other methods delete features. </a:t>
            </a:r>
            <a:endParaRPr lang="en-US" dirty="0">
              <a:latin typeface="+mn-lt"/>
            </a:endParaRPr>
          </a:p>
        </p:txBody>
      </p:sp>
    </p:spTree>
    <p:extLst>
      <p:ext uri="{BB962C8B-B14F-4D97-AF65-F5344CB8AC3E}">
        <p14:creationId xmlns:p14="http://schemas.microsoft.com/office/powerpoint/2010/main" val="4143867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ea typeface="Amazon Ember Light" panose="020B0403020204020204" pitchFamily="34" charset="0"/>
                <a:cs typeface="Amazon Ember Light" panose="020B0403020204020204" pitchFamily="34" charset="0"/>
              </a:rPr>
              <a:t>~Alt text: Home Owners’ Loan Corporation security map of Brooklyn, New York, from 1938.</a:t>
            </a:r>
          </a:p>
          <a:p>
            <a:r>
              <a:rPr lang="en-US" dirty="0">
                <a:latin typeface="+mn-lt"/>
                <a:ea typeface="Amazon Ember Light" panose="020B0403020204020204" pitchFamily="34" charset="0"/>
                <a:cs typeface="Amazon Ember Light" panose="020B0403020204020204" pitchFamily="34" charset="0"/>
              </a:rPr>
              <a:t>~</a:t>
            </a:r>
          </a:p>
          <a:p>
            <a:r>
              <a:rPr lang="en-US" dirty="0">
                <a:latin typeface="+mn-lt"/>
                <a:ea typeface="Amazon Ember Light" panose="020B0403020204020204" pitchFamily="34" charset="0"/>
                <a:cs typeface="Amazon Ember Light" panose="020B0403020204020204" pitchFamily="34" charset="0"/>
              </a:rPr>
              <a:t>While suppression (deleting features) might seem like a good idea initially, a fairness through blindness mechanism can still be biased because of the redundant encoding issue (Barocas et al., 2017). If there are proxies in the dataset that encode the sensitive feature, deleting the sensitive features will not make a significant difference.</a:t>
            </a:r>
          </a:p>
          <a:p>
            <a:endParaRPr lang="en-US" dirty="0">
              <a:latin typeface="+mn-lt"/>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ea typeface="Amazon Ember Light" panose="020B0403020204020204" pitchFamily="34" charset="0"/>
                <a:cs typeface="Amazon Ember Light" panose="020B0403020204020204" pitchFamily="34" charset="0"/>
              </a:rPr>
              <a:t>The image on the slides presents an example where law forbade the use of ethnicity as a feature. However, ZIP code acted as a proxy (for ethnicity)</a:t>
            </a:r>
            <a:r>
              <a:rPr lang="en-US" dirty="0">
                <a:effectLst/>
                <a:latin typeface="+mn-lt"/>
                <a:ea typeface="Amazon Ember Light" panose="020B0403020204020204" pitchFamily="34" charset="0"/>
                <a:cs typeface="Amazon Ember Light" panose="020B0403020204020204" pitchFamily="34" charset="0"/>
              </a:rPr>
              <a:t>. The maps became self-fulfilling prophecies because “hazardous” </a:t>
            </a:r>
            <a:r>
              <a:rPr lang="en-US" dirty="0"/>
              <a:t>neighborhoods—”redlined” neighborhoods—were starved </a:t>
            </a:r>
            <a:r>
              <a:rPr lang="en-US" dirty="0">
                <a:effectLst/>
                <a:latin typeface="+mn-lt"/>
                <a:ea typeface="Amazon Ember Light" panose="020B0403020204020204" pitchFamily="34" charset="0"/>
                <a:cs typeface="Amazon Ember Light" panose="020B0403020204020204" pitchFamily="34" charset="0"/>
              </a:rPr>
              <a:t>of investment and then deteriorated.</a:t>
            </a:r>
          </a:p>
          <a:p>
            <a:endParaRPr lang="en-US" dirty="0">
              <a:effectLst/>
              <a:latin typeface="+mn-lt"/>
              <a:ea typeface="Amazon Ember Light" panose="020B0403020204020204" pitchFamily="34" charset="0"/>
              <a:cs typeface="Amazon Ember Light" panose="020B0403020204020204" pitchFamily="34" charset="0"/>
            </a:endParaRPr>
          </a:p>
          <a:p>
            <a:r>
              <a:rPr lang="en-US" dirty="0">
                <a:effectLst/>
                <a:latin typeface="+mn-lt"/>
                <a:ea typeface="Amazon Ember Light" panose="020B0403020204020204" pitchFamily="34" charset="0"/>
                <a:cs typeface="Amazon Ember Light" panose="020B0403020204020204" pitchFamily="34" charset="0"/>
              </a:rPr>
              <a:t>The image shows the 1938 Home Owners’ Loan Corporation (HOLC) map of Brooklyn, NY. Credit: National Archives and Records Administration.</a:t>
            </a:r>
          </a:p>
          <a:p>
            <a:endParaRPr lang="en-US" dirty="0">
              <a:effectLst/>
              <a:latin typeface="+mn-lt"/>
              <a:ea typeface="Amazon Ember Light" panose="020B0403020204020204" pitchFamily="34" charset="0"/>
              <a:cs typeface="Amazon Ember Light" panose="020B0403020204020204" pitchFamily="34" charset="0"/>
            </a:endParaRPr>
          </a:p>
          <a:p>
            <a:r>
              <a:rPr lang="en-US" b="0" dirty="0"/>
              <a:t>References: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Cynthia Dwork, Moritz Hardt, Toniann Pitassi, Omer Reingold, and Rich Zemel, “Fairness through Awareness,” </a:t>
            </a:r>
            <a:r>
              <a:rPr lang="en-US" i="1" dirty="0"/>
              <a:t>arXiv</a:t>
            </a:r>
            <a:r>
              <a:rPr lang="en-US" dirty="0"/>
              <a:t> (April 2011). https://doi.org/10.48550/arXiv.1104.3913.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Robert K. Nelson, LaDale Winling, Richard Marciano, Nathan Connolly, et al., “Mapping Inequality,” </a:t>
            </a:r>
            <a:r>
              <a:rPr lang="en-US" i="1" dirty="0"/>
              <a:t>American Panorama</a:t>
            </a:r>
            <a:r>
              <a:rPr lang="en-US" dirty="0"/>
              <a:t>, ed. Robert K. Nelson and Edward L. Ayers, accessed March 30, 2023, https://dsl.richmond.edu/panorama/redlining.</a:t>
            </a:r>
            <a:endParaRPr lang="en-US" dirty="0">
              <a:effectLst/>
              <a:latin typeface="+mn-lt"/>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56762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~Equations</a:t>
            </a:r>
          </a:p>
          <a:p>
            <a:r>
              <a:rPr lang="en-US" sz="1200" b="0" i="0" kern="1200" dirty="0">
                <a:solidFill>
                  <a:schemeClr val="tx1"/>
                </a:solidFill>
                <a:effectLst/>
                <a:latin typeface="+mn-lt"/>
                <a:ea typeface="+mn-ea"/>
                <a:cs typeface="+mn-cs"/>
              </a:rPr>
              <a:t>~Alt text: Table of sensitive attributes. See details in notes.</a:t>
            </a:r>
          </a:p>
          <a:p>
            <a:r>
              <a:rPr lang="en-US" sz="1200" b="0" i="0" kern="1200" dirty="0">
                <a:solidFill>
                  <a:schemeClr val="tx1"/>
                </a:solidFill>
                <a:effectLst/>
                <a:latin typeface="+mn-lt"/>
                <a:ea typeface="+mn-ea"/>
                <a:cs typeface="+mn-cs"/>
              </a:rPr>
              <a:t>~dev notes: Example table from Calders et al paper that shows different sensitive attributes, for example, sex and ethnicity as well as the additional weight column that is calculated to reweight datapoints to adjust chance of receiving positive outcome.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dirty="0">
                <a:latin typeface="+mn-lt"/>
              </a:rPr>
              <a:t>https://www.win.tue.nl/~mpechen/publications/pubs/CaldersICDM09.pdf, - https://link.springer.com/content/pdf/10.1007/s10115-011-0463-8.pdf</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 have not edited the all caps sentence because of the team telling me legal had reviewed this module and this looks like a big disclaimer check with MLU team. Would reword more like: The use of binary attributes for gender does not reflect Amazon's view on gender, but rather is descriptive of the research paper cited in the image on this slide. </a:t>
            </a:r>
          </a:p>
          <a:p>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Image description: </a:t>
            </a:r>
            <a:r>
              <a:rPr lang="en-US" sz="1200" b="0" i="0" kern="1200" dirty="0">
                <a:solidFill>
                  <a:schemeClr val="tx1"/>
                </a:solidFill>
                <a:effectLst/>
                <a:latin typeface="+mn-lt"/>
                <a:ea typeface="+mn-ea"/>
                <a:cs typeface="+mn-cs"/>
              </a:rPr>
              <a:t>Screenshot of a table from the Calders et. al. paper. The table shows different sensitive attributes (for example, sex and ethnicity). The table has a weight column that is calculated to reweight data points to adjust the chance of receiving a positive outcome. </a:t>
            </a:r>
            <a:r>
              <a:rPr lang="en-US" sz="1200" b="1" i="0" kern="1200" dirty="0">
                <a:solidFill>
                  <a:schemeClr val="tx1"/>
                </a:solidFill>
                <a:effectLst/>
                <a:latin typeface="+mn-lt"/>
                <a:ea typeface="+mn-ea"/>
                <a:cs typeface="+mn-cs"/>
              </a:rPr>
              <a:t>End description.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Binary attributes are commonly used in research and don’t represent society’s latest understanding of gender identities.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indent="0">
              <a:buFont typeface="Arial" panose="020B0604020202020204" pitchFamily="34" charset="0"/>
              <a:buNone/>
            </a:pPr>
            <a:r>
              <a:rPr lang="en-US" dirty="0">
                <a:latin typeface="+mn-lt"/>
              </a:rPr>
              <a:t>References: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Toon Calders, Faisal Kamiran, and Mykola Pechenizkiy. “Building Classifiers with Independency Constraints.” Paper presented at the 2009 IEEE International Conference on Data Mining Workshops, Miami, FL, December 2009. https://doi.org/10.1109/icdmw.2009.83.</a:t>
            </a:r>
          </a:p>
          <a:p>
            <a:pPr marL="171450" indent="-171450">
              <a:buFont typeface="Arial" panose="020B0604020202020204" pitchFamily="34" charset="0"/>
              <a:buChar char="•"/>
            </a:pPr>
            <a:r>
              <a:rPr lang="en-US" dirty="0">
                <a:latin typeface="+mn-lt"/>
              </a:rPr>
              <a:t>Faisal Kamiran and Toon Calders, “Data Pre-Processing Techniques for Classification without Discrimination, “ Knowledge and Information Systems 33, 1–33 (2012). </a:t>
            </a:r>
            <a:r>
              <a:rPr lang="en-US" sz="1200" b="0" i="0" kern="1200" dirty="0">
                <a:solidFill>
                  <a:schemeClr val="tx1"/>
                </a:solidFill>
                <a:effectLst/>
                <a:latin typeface="+mn-lt"/>
                <a:ea typeface="+mn-ea"/>
                <a:cs typeface="+mn-cs"/>
              </a:rPr>
              <a:t>https://doi.org/10.1007/s10115-011-0463-8.</a:t>
            </a:r>
            <a:endParaRPr lang="en-US" dirty="0"/>
          </a:p>
        </p:txBody>
      </p:sp>
    </p:spTree>
    <p:extLst>
      <p:ext uri="{BB962C8B-B14F-4D97-AF65-F5344CB8AC3E}">
        <p14:creationId xmlns:p14="http://schemas.microsoft.com/office/powerpoint/2010/main" val="3905480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calculating all possible permutations, provide the calculated weights to the ML algorithm to mitigate bias. According to the provided weights, the data points will be sampled (with replacement), leading to a dataset without dependency.</a:t>
            </a:r>
          </a:p>
        </p:txBody>
      </p:sp>
    </p:spTree>
    <p:extLst>
      <p:ext uri="{BB962C8B-B14F-4D97-AF65-F5344CB8AC3E}">
        <p14:creationId xmlns:p14="http://schemas.microsoft.com/office/powerpoint/2010/main" val="266507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a:t>
            </a:r>
          </a:p>
          <a:p>
            <a:r>
              <a:rPr lang="en-US" dirty="0"/>
              <a:t>~</a:t>
            </a:r>
          </a:p>
          <a:p>
            <a:r>
              <a:rPr lang="en-US" dirty="0"/>
              <a:t>Upsampling refers to creating copies of datapoints from the dataset with the goal to increase the same size. It is possible to upsample to get more datapoints for different groups, for different labels, or both.</a:t>
            </a:r>
          </a:p>
        </p:txBody>
      </p:sp>
    </p:spTree>
    <p:extLst>
      <p:ext uri="{BB962C8B-B14F-4D97-AF65-F5344CB8AC3E}">
        <p14:creationId xmlns:p14="http://schemas.microsoft.com/office/powerpoint/2010/main" val="3511457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~Equations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Scatter plot of two features and ground truth. See details in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Image description: </a:t>
            </a:r>
            <a:r>
              <a:rPr lang="en-US" dirty="0"/>
              <a:t>Scatter plot of two features (age and income) and ground truth encoded as symbols (plus and minus). The plot has two groups, favored and disfavored. The favored group has 10 positive outcomes and 2 negative outcomes. The disfavored group has 6 positive outcomes and 18 negative outcomes. </a:t>
            </a:r>
            <a:r>
              <a:rPr lang="en-US" b="1" dirty="0"/>
              <a:t>End description.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possible to use the disparate impact (DI) equation to transform data with the goal to get a ratio that is as close to 1 as possible. To understand how much the data needs to be transformed, you first need to calculate the baseline DI value on the ground truth data.</a:t>
            </a:r>
          </a:p>
          <a:p>
            <a:endParaRPr lang="en-US" sz="1200" b="0" i="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Michael Feldman, Sorelle A. Friedler, John Moeller, Carlos Scheidegger, and Suresh Venkatasubramanian, “Certifying and Removing Disparate Impact,” </a:t>
            </a:r>
            <a:r>
              <a:rPr lang="en-US" i="1" dirty="0"/>
              <a:t>arXiv</a:t>
            </a:r>
            <a:r>
              <a:rPr lang="en-US" dirty="0"/>
              <a:t> (July 2015). https://doi.org/10.48550/arXiv.1412.3756.</a:t>
            </a:r>
          </a:p>
        </p:txBody>
      </p:sp>
    </p:spTree>
    <p:extLst>
      <p:ext uri="{BB962C8B-B14F-4D97-AF65-F5344CB8AC3E}">
        <p14:creationId xmlns:p14="http://schemas.microsoft.com/office/powerpoint/2010/main" val="1563600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gradFill flip="none" rotWithShape="1">
          <a:gsLst>
            <a:gs pos="40000">
              <a:srgbClr val="330066"/>
            </a:gs>
            <a:gs pos="0">
              <a:srgbClr val="2C2C2C"/>
            </a:gs>
            <a:gs pos="100000">
              <a:srgbClr val="2C2C2C"/>
            </a:gs>
            <a:gs pos="75000">
              <a:srgbClr val="0070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01652" y="1565366"/>
            <a:ext cx="11430684"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01652" y="4072344"/>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01652" y="4743994"/>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25413868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bg>
      <p:bgPr>
        <a:gradFill flip="none" rotWithShape="1">
          <a:gsLst>
            <a:gs pos="0">
              <a:srgbClr val="2C2C2C"/>
            </a:gs>
            <a:gs pos="40000">
              <a:srgbClr val="330066"/>
            </a:gs>
            <a:gs pos="75000">
              <a:srgbClr val="0070C0"/>
            </a:gs>
            <a:gs pos="97000">
              <a:srgbClr val="2C2C2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6671462" y="5121212"/>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7405848" y="2400065"/>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090919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gradFill>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33340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8A78E8-6AA2-E26A-BE84-51DCD543A1DF}"/>
              </a:ext>
            </a:extLst>
          </p:cNvPr>
          <p:cNvSpPr/>
          <p:nvPr/>
        </p:nvSpPr>
        <p:spPr>
          <a:xfrm>
            <a:off x="0" y="11648"/>
            <a:ext cx="4434840" cy="6858000"/>
          </a:xfrm>
          <a:prstGeom prst="rect">
            <a:avLst/>
          </a:prstGeom>
          <a:gradFill flip="none" rotWithShape="1">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387270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54617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1525829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73245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288152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3857540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3509511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7AABA9-F19C-12F9-113A-D01F0481F6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FA4BB2-949E-C71C-F22F-7253D79FC0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5B6A0F-E64D-D891-42DE-75AA08352B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01D179-796C-314A-A761-808BEBBE6217}" type="datetimeFigureOut">
              <a:rPr lang="en-US" smtClean="0"/>
              <a:t>5/9/25</a:t>
            </a:fld>
            <a:endParaRPr lang="en-US"/>
          </a:p>
        </p:txBody>
      </p:sp>
      <p:sp>
        <p:nvSpPr>
          <p:cNvPr id="5" name="Footer Placeholder 4">
            <a:extLst>
              <a:ext uri="{FF2B5EF4-FFF2-40B4-BE49-F238E27FC236}">
                <a16:creationId xmlns:a16="http://schemas.microsoft.com/office/drawing/2014/main" id="{6609DBDF-85DB-277E-708E-5007437DA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248D82-6B42-129A-0FAE-ED305D4DA7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FBF28-49C8-F844-A413-92F9D8DB0098}" type="slidenum">
              <a:rPr lang="en-US" smtClean="0"/>
              <a:t>‹#›</a:t>
            </a:fld>
            <a:endParaRPr lang="en-US"/>
          </a:p>
        </p:txBody>
      </p:sp>
    </p:spTree>
    <p:extLst>
      <p:ext uri="{BB962C8B-B14F-4D97-AF65-F5344CB8AC3E}">
        <p14:creationId xmlns:p14="http://schemas.microsoft.com/office/powerpoint/2010/main" val="368454852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0.xml"/><Relationship Id="rId7" Type="http://schemas.openxmlformats.org/officeDocument/2006/relationships/image" Target="../media/image25.png"/><Relationship Id="rId2" Type="http://schemas.openxmlformats.org/officeDocument/2006/relationships/slideLayout" Target="../slideLayouts/slideLayout4.xml"/><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3.xml"/><Relationship Id="rId7"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28.png"/><Relationship Id="rId5" Type="http://schemas.openxmlformats.org/officeDocument/2006/relationships/image" Target="../media/image9.png"/><Relationship Id="rId10" Type="http://schemas.openxmlformats.org/officeDocument/2006/relationships/image" Target="../media/image32.png"/><Relationship Id="rId4" Type="http://schemas.openxmlformats.org/officeDocument/2006/relationships/image" Target="../media/image8.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26.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20.xml"/><Relationship Id="rId7" Type="http://schemas.openxmlformats.org/officeDocument/2006/relationships/image" Target="../media/image6.svg"/><Relationship Id="rId2" Type="http://schemas.openxmlformats.org/officeDocument/2006/relationships/slideLayout" Target="../slideLayouts/slideLayout4.xml"/><Relationship Id="rId1" Type="http://schemas.openxmlformats.org/officeDocument/2006/relationships/tags" Target="../tags/tag29.xml"/><Relationship Id="rId6" Type="http://schemas.openxmlformats.org/officeDocument/2006/relationships/image" Target="../media/image5.png"/><Relationship Id="rId5" Type="http://schemas.openxmlformats.org/officeDocument/2006/relationships/image" Target="../media/image370.pn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0.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3.xml"/><Relationship Id="rId5" Type="http://schemas.openxmlformats.org/officeDocument/2006/relationships/image" Target="../media/image27.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8.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35.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notesSlide" Target="../notesSlides/notesSlide35.xml"/><Relationship Id="rId7" Type="http://schemas.openxmlformats.org/officeDocument/2006/relationships/image" Target="../media/image420.png"/><Relationship Id="rId2" Type="http://schemas.openxmlformats.org/officeDocument/2006/relationships/slideLayout" Target="../slideLayouts/slideLayout4.xml"/><Relationship Id="rId1" Type="http://schemas.openxmlformats.org/officeDocument/2006/relationships/tags" Target="../tags/tag42.xml"/><Relationship Id="rId6" Type="http://schemas.openxmlformats.org/officeDocument/2006/relationships/image" Target="../media/image400.png"/><Relationship Id="rId11" Type="http://schemas.openxmlformats.org/officeDocument/2006/relationships/image" Target="../media/image460.png"/><Relationship Id="rId10" Type="http://schemas.openxmlformats.org/officeDocument/2006/relationships/image" Target="../media/image450.png"/><Relationship Id="rId9" Type="http://schemas.openxmlformats.org/officeDocument/2006/relationships/image" Target="../media/image44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chart" Target="../charts/char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9.xml"/><Relationship Id="rId7" Type="http://schemas.openxmlformats.org/officeDocument/2006/relationships/image" Target="../media/image6.svg"/><Relationship Id="rId2" Type="http://schemas.openxmlformats.org/officeDocument/2006/relationships/slideLayout" Target="../slideLayouts/slideLayout4.xml"/><Relationship Id="rId1" Type="http://schemas.openxmlformats.org/officeDocument/2006/relationships/tags" Target="../tags/tag18.xm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5CB846F-C702-437C-BE1A-E30455AFA458}"/>
              </a:ext>
            </a:extLst>
          </p:cNvPr>
          <p:cNvSpPr>
            <a:spLocks noGrp="1"/>
          </p:cNvSpPr>
          <p:nvPr>
            <p:ph type="sldNum" idx="97"/>
          </p:nvPr>
        </p:nvSpPr>
        <p:spPr/>
        <p:txBody>
          <a:bodyPr/>
          <a:lstStyle/>
          <a:p>
            <a:fld id="{86A8BF56-6CB3-514C-9A64-F39D95C9E25B}" type="slidenum">
              <a:rPr lang="en-US" smtClean="0"/>
              <a:pPr/>
              <a:t>1</a:t>
            </a:fld>
            <a:endParaRPr lang="en-US" dirty="0"/>
          </a:p>
        </p:txBody>
      </p:sp>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p:txBody>
          <a:bodyPr>
            <a:normAutofit/>
          </a:bodyPr>
          <a:lstStyle/>
          <a:p>
            <a:r>
              <a:rPr lang="en-US" dirty="0"/>
              <a:t>Bias Mitigation in Preprocessing, Model Training, and Postprocessing</a:t>
            </a:r>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p:txBody>
          <a:bodyPr>
            <a:normAutofit/>
          </a:bodyPr>
          <a:lstStyle/>
          <a:p>
            <a:r>
              <a:rPr lang="en-US" dirty="0"/>
              <a:t>Machine Learning through Application</a:t>
            </a:r>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p:txBody>
          <a:bodyPr/>
          <a:lstStyle/>
          <a:p>
            <a:r>
              <a:rPr lang="en-US" dirty="0"/>
              <a:t>Module 3 – Lesson 4</a:t>
            </a:r>
          </a:p>
        </p:txBody>
      </p:sp>
    </p:spTree>
    <p:custDataLst>
      <p:tags r:id="rId1"/>
    </p:custDataLst>
    <p:extLst>
      <p:ext uri="{BB962C8B-B14F-4D97-AF65-F5344CB8AC3E}">
        <p14:creationId xmlns:p14="http://schemas.microsoft.com/office/powerpoint/2010/main" val="74737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ADE89-46FD-4166-9EF5-BDD0AA31C6C7}"/>
              </a:ext>
            </a:extLst>
          </p:cNvPr>
          <p:cNvSpPr>
            <a:spLocks noGrp="1"/>
          </p:cNvSpPr>
          <p:nvPr>
            <p:ph type="sldNum" idx="97"/>
          </p:nvPr>
        </p:nvSpPr>
        <p:spPr/>
        <p:txBody>
          <a:bodyPr/>
          <a:lstStyle/>
          <a:p>
            <a:fld id="{86A8BF56-6CB3-514C-9A64-F39D95C9E25B}" type="slidenum">
              <a:rPr lang="en-US" smtClean="0"/>
              <a:pPr/>
              <a:t>10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DI calculation example</a:t>
            </a:r>
          </a:p>
        </p:txBody>
      </p:sp>
      <p:sp>
        <p:nvSpPr>
          <p:cNvPr id="6" name="Content Placeholder 5">
            <a:extLst>
              <a:ext uri="{FF2B5EF4-FFF2-40B4-BE49-F238E27FC236}">
                <a16:creationId xmlns:a16="http://schemas.microsoft.com/office/drawing/2014/main" id="{B2EFD8F3-DE3E-425C-8716-C8E05B102F75}"/>
              </a:ext>
            </a:extLst>
          </p:cNvPr>
          <p:cNvSpPr>
            <a:spLocks noGrp="1"/>
          </p:cNvSpPr>
          <p:nvPr>
            <p:ph idx="2"/>
          </p:nvPr>
        </p:nvSpPr>
        <p:spPr/>
        <p:txBody>
          <a:bodyPr/>
          <a:lstStyle/>
          <a:p>
            <a:pPr marL="0" indent="0">
              <a:buNone/>
            </a:pPr>
            <a:r>
              <a:rPr lang="en-US" dirty="0"/>
              <a:t>Success rate for favored group:</a:t>
            </a: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3363445-DD14-23C3-8152-005FE8DCC3C0}"/>
                  </a:ext>
                </a:extLst>
              </p:cNvPr>
              <p:cNvSpPr txBox="1"/>
              <p:nvPr/>
            </p:nvSpPr>
            <p:spPr>
              <a:xfrm>
                <a:off x="1194981" y="1789302"/>
                <a:ext cx="3827958" cy="113313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sz="2400" b="1" i="1" smtClean="0">
                              <a:solidFill>
                                <a:schemeClr val="accent6"/>
                              </a:solidFill>
                              <a:latin typeface="Cambria Math" panose="02040503050406030204" pitchFamily="18" charset="0"/>
                            </a:rPr>
                          </m:ctrlPr>
                        </m:funcPr>
                        <m:fName>
                          <m:r>
                            <a:rPr lang="en-US" sz="2400" b="1">
                              <a:solidFill>
                                <a:schemeClr val="accent6"/>
                              </a:solidFill>
                              <a:latin typeface="Cambria Math" panose="02040503050406030204" pitchFamily="18" charset="0"/>
                            </a:rPr>
                            <m:t>𝑃𝑟</m:t>
                          </m:r>
                        </m:fName>
                        <m:e>
                          <m:d>
                            <m:dPr>
                              <m:endChr m:val="|"/>
                              <m:ctrlPr>
                                <a:rPr lang="en-US" sz="2400" b="1" i="1">
                                  <a:solidFill>
                                    <a:schemeClr val="accent6"/>
                                  </a:solidFill>
                                  <a:latin typeface="Cambria Math" panose="02040503050406030204" pitchFamily="18" charset="0"/>
                                </a:rPr>
                              </m:ctrlPr>
                            </m:dPr>
                            <m:e>
                              <m:r>
                                <a:rPr lang="en-US" sz="2400" b="1">
                                  <a:solidFill>
                                    <a:schemeClr val="accent6"/>
                                  </a:solidFill>
                                  <a:latin typeface="Cambria Math" panose="02040503050406030204" pitchFamily="18" charset="0"/>
                                </a:rPr>
                                <m:t>𝑌</m:t>
                              </m:r>
                              <m:r>
                                <a:rPr lang="en-US" sz="2400" b="1">
                                  <a:solidFill>
                                    <a:schemeClr val="accent6"/>
                                  </a:solidFill>
                                  <a:latin typeface="Cambria Math" panose="02040503050406030204" pitchFamily="18" charset="0"/>
                                </a:rPr>
                                <m:t>=</m:t>
                              </m:r>
                              <m:r>
                                <a:rPr lang="en-US" sz="2400" b="1" i="1" smtClean="0">
                                  <a:solidFill>
                                    <a:schemeClr val="accent6"/>
                                  </a:solidFill>
                                  <a:latin typeface="Cambria Math" panose="02040503050406030204" pitchFamily="18" charset="0"/>
                                </a:rPr>
                                <m:t>+</m:t>
                              </m:r>
                            </m:e>
                          </m:d>
                        </m:e>
                      </m:func>
                      <m:r>
                        <a:rPr lang="en-US" sz="2400" b="1">
                          <a:solidFill>
                            <a:schemeClr val="accent6"/>
                          </a:solidFill>
                          <a:latin typeface="Cambria Math" panose="02040503050406030204" pitchFamily="18" charset="0"/>
                        </a:rPr>
                        <m:t>𝐴</m:t>
                      </m:r>
                      <m:r>
                        <a:rPr lang="en-US" sz="2400" b="1">
                          <a:solidFill>
                            <a:schemeClr val="accent6"/>
                          </a:solidFill>
                          <a:latin typeface="Cambria Math" panose="02040503050406030204" pitchFamily="18" charset="0"/>
                        </a:rPr>
                        <m:t>=</m:t>
                      </m:r>
                      <m:r>
                        <a:rPr lang="en-US" sz="2400" b="1" i="1">
                          <a:solidFill>
                            <a:schemeClr val="accent6"/>
                          </a:solidFill>
                          <a:latin typeface="Cambria Math" panose="02040503050406030204" pitchFamily="18" charset="0"/>
                        </a:rPr>
                        <m:t>∎</m:t>
                      </m:r>
                      <m:r>
                        <a:rPr lang="en-US" sz="2400" b="1">
                          <a:solidFill>
                            <a:schemeClr val="accent6"/>
                          </a:solidFill>
                          <a:latin typeface="Cambria Math" panose="02040503050406030204" pitchFamily="18" charset="0"/>
                        </a:rPr>
                        <m:t>)=</m:t>
                      </m:r>
                      <m:f>
                        <m:fPr>
                          <m:ctrlPr>
                            <a:rPr lang="en-US" sz="2400" b="1" i="1">
                              <a:solidFill>
                                <a:schemeClr val="accent6"/>
                              </a:solidFill>
                              <a:latin typeface="Cambria Math" panose="02040503050406030204" pitchFamily="18" charset="0"/>
                            </a:rPr>
                          </m:ctrlPr>
                        </m:fPr>
                        <m:num>
                          <m:r>
                            <a:rPr lang="en-US" sz="2400" b="1">
                              <a:solidFill>
                                <a:schemeClr val="accent6"/>
                              </a:solidFill>
                              <a:latin typeface="Cambria Math" panose="02040503050406030204" pitchFamily="18" charset="0"/>
                            </a:rPr>
                            <m:t>10</m:t>
                          </m:r>
                        </m:num>
                        <m:den>
                          <m:r>
                            <a:rPr lang="en-US" sz="2400" b="0" i="0" smtClean="0">
                              <a:solidFill>
                                <a:schemeClr val="accent6"/>
                              </a:solidFill>
                              <a:latin typeface="Cambria Math" panose="02040503050406030204" pitchFamily="18" charset="0"/>
                            </a:rPr>
                            <m:t>12</m:t>
                          </m:r>
                        </m:den>
                      </m:f>
                    </m:oMath>
                  </m:oMathPara>
                </a14:m>
                <a:endParaRPr lang="en-US" sz="2400" b="1" dirty="0">
                  <a:solidFill>
                    <a:schemeClr val="accent6"/>
                  </a:solidFill>
                </a:endParaRPr>
              </a:p>
            </p:txBody>
          </p:sp>
        </mc:Choice>
        <mc:Fallback xmlns="">
          <p:sp>
            <p:nvSpPr>
              <p:cNvPr id="117" name="TextBox 116">
                <a:extLst>
                  <a:ext uri="{FF2B5EF4-FFF2-40B4-BE49-F238E27FC236}">
                    <a16:creationId xmlns:a16="http://schemas.microsoft.com/office/drawing/2014/main" id="{E3363445-DD14-23C3-8152-005FE8DCC3C0}"/>
                  </a:ext>
                </a:extLst>
              </p:cNvPr>
              <p:cNvSpPr txBox="1">
                <a:spLocks noRot="1" noChangeAspect="1" noMove="1" noResize="1" noEditPoints="1" noAdjustHandles="1" noChangeArrowheads="1" noChangeShapeType="1" noTextEdit="1"/>
              </p:cNvSpPr>
              <p:nvPr/>
            </p:nvSpPr>
            <p:spPr>
              <a:xfrm>
                <a:off x="1194981" y="1789302"/>
                <a:ext cx="3827958" cy="1133131"/>
              </a:xfrm>
              <a:prstGeom prst="rect">
                <a:avLst/>
              </a:prstGeom>
              <a:blipFill>
                <a:blip r:embed="rId4"/>
                <a:stretch>
                  <a:fillRect/>
                </a:stretch>
              </a:blipFill>
            </p:spPr>
            <p:txBody>
              <a:bodyPr/>
              <a:lstStyle/>
              <a:p>
                <a:r>
                  <a:rPr lang="en-US">
                    <a:noFill/>
                  </a:rPr>
                  <a:t> </a:t>
                </a:r>
              </a:p>
            </p:txBody>
          </p:sp>
        </mc:Fallback>
      </mc:AlternateContent>
      <p:sp>
        <p:nvSpPr>
          <p:cNvPr id="60" name="Content Placeholder 4">
            <a:extLst>
              <a:ext uri="{FF2B5EF4-FFF2-40B4-BE49-F238E27FC236}">
                <a16:creationId xmlns:a16="http://schemas.microsoft.com/office/drawing/2014/main" id="{74E3E0E1-0758-4759-81FE-800B4F7E12D9}"/>
              </a:ext>
            </a:extLst>
          </p:cNvPr>
          <p:cNvSpPr txBox="1">
            <a:spLocks/>
          </p:cNvSpPr>
          <p:nvPr/>
        </p:nvSpPr>
        <p:spPr>
          <a:xfrm>
            <a:off x="365760" y="3115785"/>
            <a:ext cx="5486400" cy="870001"/>
          </a:xfrm>
          <a:prstGeom prst="rect">
            <a:avLst/>
          </a:prstGeom>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3600" kern="1200">
                <a:solidFill>
                  <a:srgbClr val="232F3E"/>
                </a:solidFill>
                <a:latin typeface="Amazon Ember Display Heavy"/>
              </a:defRPr>
            </a:lvl1pPr>
          </a:lstStyle>
          <a:p>
            <a:r>
              <a:rPr lang="en-US" sz="2800" dirty="0">
                <a:latin typeface="Amazon Ember Display"/>
              </a:rPr>
              <a:t>Success rate for disfavored group:</a:t>
            </a:r>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CC3956AB-6BFA-7921-955E-778836395899}"/>
                  </a:ext>
                </a:extLst>
              </p:cNvPr>
              <p:cNvSpPr txBox="1"/>
              <p:nvPr/>
            </p:nvSpPr>
            <p:spPr>
              <a:xfrm>
                <a:off x="1463929" y="3985786"/>
                <a:ext cx="3290063" cy="735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200" i="1" smtClean="0">
                              <a:solidFill>
                                <a:srgbClr val="232F3E"/>
                              </a:solidFill>
                              <a:latin typeface="Cambria Math" panose="02040503050406030204" pitchFamily="18" charset="0"/>
                            </a:rPr>
                          </m:ctrlPr>
                        </m:funcPr>
                        <m:fName>
                          <m:r>
                            <a:rPr lang="en-US" sz="2200" b="0" i="1">
                              <a:solidFill>
                                <a:srgbClr val="232F3E"/>
                              </a:solidFill>
                              <a:latin typeface="Cambria Math" panose="02040503050406030204" pitchFamily="18" charset="0"/>
                            </a:rPr>
                            <m:t>𝑃𝑟</m:t>
                          </m:r>
                        </m:fName>
                        <m:e>
                          <m:d>
                            <m:dPr>
                              <m:endChr m:val="|"/>
                              <m:ctrlPr>
                                <a:rPr lang="en-US" sz="2200" i="1">
                                  <a:solidFill>
                                    <a:srgbClr val="232F3E"/>
                                  </a:solidFill>
                                  <a:latin typeface="Cambria Math" panose="02040503050406030204" pitchFamily="18" charset="0"/>
                                </a:rPr>
                              </m:ctrlPr>
                            </m:dPr>
                            <m:e>
                              <m:r>
                                <a:rPr lang="en-US" sz="2200" b="0" i="1" smtClean="0">
                                  <a:solidFill>
                                    <a:srgbClr val="232F3E"/>
                                  </a:solidFill>
                                  <a:latin typeface="Cambria Math" panose="02040503050406030204" pitchFamily="18" charset="0"/>
                                </a:rPr>
                                <m:t>𝑌</m:t>
                              </m:r>
                              <m:r>
                                <a:rPr lang="en-US" sz="2200" b="0" i="1">
                                  <a:solidFill>
                                    <a:srgbClr val="232F3E"/>
                                  </a:solidFill>
                                  <a:latin typeface="Cambria Math" panose="02040503050406030204" pitchFamily="18" charset="0"/>
                                </a:rPr>
                                <m:t>=</m:t>
                              </m:r>
                              <m:r>
                                <a:rPr lang="en-US" sz="2200" b="0" i="1" smtClean="0">
                                  <a:solidFill>
                                    <a:srgbClr val="232F3E"/>
                                  </a:solidFill>
                                  <a:latin typeface="Cambria Math" panose="02040503050406030204" pitchFamily="18" charset="0"/>
                                </a:rPr>
                                <m:t>+</m:t>
                              </m:r>
                            </m:e>
                          </m:d>
                        </m:e>
                      </m:func>
                      <m:r>
                        <a:rPr lang="en-US" sz="2200" b="0" i="1" smtClean="0">
                          <a:solidFill>
                            <a:srgbClr val="232F3E"/>
                          </a:solidFill>
                          <a:latin typeface="Cambria Math" panose="02040503050406030204" pitchFamily="18" charset="0"/>
                        </a:rPr>
                        <m:t>𝐴</m:t>
                      </m:r>
                      <m:r>
                        <a:rPr lang="en-US" sz="2200" b="0" i="1">
                          <a:solidFill>
                            <a:srgbClr val="232F3E"/>
                          </a:solidFill>
                          <a:latin typeface="Cambria Math" panose="02040503050406030204" pitchFamily="18" charset="0"/>
                        </a:rPr>
                        <m:t>=</m:t>
                      </m:r>
                      <m:r>
                        <a:rPr lang="en-US" sz="2400" i="1">
                          <a:solidFill>
                            <a:srgbClr val="232F3E"/>
                          </a:solidFill>
                          <a:latin typeface="Cambria Math" panose="02040503050406030204" pitchFamily="18" charset="0"/>
                          <a:ea typeface="Cambria Math" panose="02040503050406030204" pitchFamily="18" charset="0"/>
                        </a:rPr>
                        <m:t>∎</m:t>
                      </m:r>
                      <m:r>
                        <a:rPr lang="en-US" sz="2200" b="0" i="1">
                          <a:solidFill>
                            <a:srgbClr val="232F3E"/>
                          </a:solidFill>
                          <a:latin typeface="Cambria Math" panose="02040503050406030204" pitchFamily="18" charset="0"/>
                        </a:rPr>
                        <m:t>)=</m:t>
                      </m:r>
                      <m:f>
                        <m:fPr>
                          <m:ctrlPr>
                            <a:rPr lang="en-US" sz="2200" i="1">
                              <a:solidFill>
                                <a:srgbClr val="232F3E"/>
                              </a:solidFill>
                              <a:latin typeface="Cambria Math" panose="02040503050406030204" pitchFamily="18" charset="0"/>
                            </a:rPr>
                          </m:ctrlPr>
                        </m:fPr>
                        <m:num>
                          <m:r>
                            <a:rPr lang="en-US" sz="2200" b="0" i="1" smtClean="0">
                              <a:solidFill>
                                <a:srgbClr val="232F3E"/>
                              </a:solidFill>
                              <a:latin typeface="Cambria Math" panose="02040503050406030204" pitchFamily="18" charset="0"/>
                            </a:rPr>
                            <m:t>6</m:t>
                          </m:r>
                        </m:num>
                        <m:den>
                          <m:r>
                            <a:rPr lang="en-US" sz="2200" b="0" i="1" smtClean="0">
                              <a:solidFill>
                                <a:srgbClr val="232F3E"/>
                              </a:solidFill>
                              <a:latin typeface="Cambria Math" panose="02040503050406030204" pitchFamily="18" charset="0"/>
                            </a:rPr>
                            <m:t>24</m:t>
                          </m:r>
                        </m:den>
                      </m:f>
                    </m:oMath>
                  </m:oMathPara>
                </a14:m>
                <a:endParaRPr lang="en-US" sz="2200" dirty="0">
                  <a:solidFill>
                    <a:srgbClr val="232F3E"/>
                  </a:solidFill>
                </a:endParaRPr>
              </a:p>
            </p:txBody>
          </p:sp>
        </mc:Choice>
        <mc:Fallback xmlns="">
          <p:sp>
            <p:nvSpPr>
              <p:cNvPr id="118" name="TextBox 117">
                <a:extLst>
                  <a:ext uri="{FF2B5EF4-FFF2-40B4-BE49-F238E27FC236}">
                    <a16:creationId xmlns:a16="http://schemas.microsoft.com/office/drawing/2014/main" id="{CC3956AB-6BFA-7921-955E-778836395899}"/>
                  </a:ext>
                </a:extLst>
              </p:cNvPr>
              <p:cNvSpPr txBox="1">
                <a:spLocks noRot="1" noChangeAspect="1" noMove="1" noResize="1" noEditPoints="1" noAdjustHandles="1" noChangeArrowheads="1" noChangeShapeType="1" noTextEdit="1"/>
              </p:cNvSpPr>
              <p:nvPr/>
            </p:nvSpPr>
            <p:spPr>
              <a:xfrm>
                <a:off x="1463929" y="3985786"/>
                <a:ext cx="3290063" cy="7352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Content Placeholder 4">
                <a:extLst>
                  <a:ext uri="{FF2B5EF4-FFF2-40B4-BE49-F238E27FC236}">
                    <a16:creationId xmlns:a16="http://schemas.microsoft.com/office/drawing/2014/main" id="{FB277CCE-5218-4B0D-878A-AE72EDCB40DB}"/>
                  </a:ext>
                </a:extLst>
              </p:cNvPr>
              <p:cNvSpPr txBox="1">
                <a:spLocks/>
              </p:cNvSpPr>
              <p:nvPr/>
            </p:nvSpPr>
            <p:spPr>
              <a:xfrm>
                <a:off x="365760" y="4916404"/>
                <a:ext cx="5486400" cy="828008"/>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3600" kern="1200">
                    <a:solidFill>
                      <a:srgbClr val="232F3E"/>
                    </a:solidFill>
                    <a:latin typeface="Amazon Ember Display Heavy"/>
                  </a:defRPr>
                </a:lvl1pPr>
              </a:lstStyle>
              <a:p>
                <a:r>
                  <a:rPr lang="en-US" sz="2800" dirty="0">
                    <a:solidFill>
                      <a:srgbClr val="232F3E"/>
                    </a:solidFill>
                    <a:latin typeface="Amazon Ember Display"/>
                  </a:rPr>
                  <a:t>Disparate impact: </a:t>
                </a:r>
                <a14:m>
                  <m:oMath xmlns:m="http://schemas.openxmlformats.org/officeDocument/2006/math">
                    <m:r>
                      <a:rPr lang="en-US" sz="2800">
                        <a:solidFill>
                          <a:srgbClr val="232F3E"/>
                        </a:solidFill>
                        <a:latin typeface="Cambria Math" panose="02040503050406030204" pitchFamily="18" charset="0"/>
                      </a:rPr>
                      <m:t>𝐷𝐼</m:t>
                    </m:r>
                    <m:r>
                      <a:rPr lang="en-US" sz="2800" b="0" i="1" smtClean="0">
                        <a:solidFill>
                          <a:srgbClr val="232F3E"/>
                        </a:solidFill>
                        <a:latin typeface="Cambria Math" panose="02040503050406030204" pitchFamily="18" charset="0"/>
                      </a:rPr>
                      <m:t>=</m:t>
                    </m:r>
                    <m:r>
                      <a:rPr lang="en-US" sz="2800">
                        <a:solidFill>
                          <a:srgbClr val="232F3E"/>
                        </a:solidFill>
                        <a:latin typeface="Cambria Math" panose="02040503050406030204" pitchFamily="18" charset="0"/>
                      </a:rPr>
                      <m:t>0.3</m:t>
                    </m:r>
                  </m:oMath>
                </a14:m>
                <a:endParaRPr lang="en-US" sz="2800" dirty="0">
                  <a:solidFill>
                    <a:srgbClr val="232F3E"/>
                  </a:solidFill>
                  <a:latin typeface="Amazon Ember Display"/>
                </a:endParaRPr>
              </a:p>
            </p:txBody>
          </p:sp>
        </mc:Choice>
        <mc:Fallback xmlns="">
          <p:sp>
            <p:nvSpPr>
              <p:cNvPr id="61" name="Content Placeholder 4">
                <a:extLst>
                  <a:ext uri="{FF2B5EF4-FFF2-40B4-BE49-F238E27FC236}">
                    <a16:creationId xmlns:a16="http://schemas.microsoft.com/office/drawing/2014/main" id="{FB277CCE-5218-4B0D-878A-AE72EDCB40DB}"/>
                  </a:ext>
                </a:extLst>
              </p:cNvPr>
              <p:cNvSpPr txBox="1">
                <a:spLocks noRot="1" noChangeAspect="1" noMove="1" noResize="1" noEditPoints="1" noAdjustHandles="1" noChangeArrowheads="1" noChangeShapeType="1" noTextEdit="1"/>
              </p:cNvSpPr>
              <p:nvPr/>
            </p:nvSpPr>
            <p:spPr>
              <a:xfrm>
                <a:off x="365760" y="4916404"/>
                <a:ext cx="5486400" cy="828008"/>
              </a:xfrm>
              <a:prstGeom prst="rect">
                <a:avLst/>
              </a:prstGeom>
              <a:blipFill>
                <a:blip r:embed="rId6"/>
                <a:stretch>
                  <a:fillRect l="-2309" t="-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38782B-4A57-F407-C2BA-D7D810F4A1EA}"/>
                  </a:ext>
                </a:extLst>
              </p:cNvPr>
              <p:cNvSpPr txBox="1"/>
              <p:nvPr/>
            </p:nvSpPr>
            <p:spPr>
              <a:xfrm>
                <a:off x="1463928" y="5595523"/>
                <a:ext cx="3290064" cy="76944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accent6"/>
                    </a:solidFill>
                  </a:rPr>
                  <a:t>Four-fifths rule:</a:t>
                </a:r>
              </a:p>
              <a:p>
                <a:pPr algn="ctr"/>
                <a:r>
                  <a:rPr lang="en-US" sz="2000" dirty="0">
                    <a:solidFill>
                      <a:srgbClr val="232F3E"/>
                    </a:solidFill>
                  </a:rPr>
                  <a:t>Adverse impact if DI </a:t>
                </a:r>
                <a14:m>
                  <m:oMath xmlns:m="http://schemas.openxmlformats.org/officeDocument/2006/math">
                    <m:r>
                      <a:rPr lang="en-US" sz="2000" b="0" i="1" smtClean="0">
                        <a:solidFill>
                          <a:srgbClr val="232F3E"/>
                        </a:solidFill>
                        <a:latin typeface="Cambria Math" panose="02040503050406030204" pitchFamily="18" charset="0"/>
                      </a:rPr>
                      <m:t>≤</m:t>
                    </m:r>
                  </m:oMath>
                </a14:m>
                <a:r>
                  <a:rPr lang="en-US" sz="2000" dirty="0">
                    <a:solidFill>
                      <a:srgbClr val="232F3E"/>
                    </a:solidFill>
                  </a:rPr>
                  <a:t> 0.8</a:t>
                </a:r>
              </a:p>
            </p:txBody>
          </p:sp>
        </mc:Choice>
        <mc:Fallback xmlns="">
          <p:sp>
            <p:nvSpPr>
              <p:cNvPr id="119" name="TextBox 118">
                <a:extLst>
                  <a:ext uri="{FF2B5EF4-FFF2-40B4-BE49-F238E27FC236}">
                    <a16:creationId xmlns:a16="http://schemas.microsoft.com/office/drawing/2014/main" id="{8F38782B-4A57-F407-C2BA-D7D810F4A1EA}"/>
                  </a:ext>
                </a:extLst>
              </p:cNvPr>
              <p:cNvSpPr txBox="1">
                <a:spLocks noRot="1" noChangeAspect="1" noMove="1" noResize="1" noEditPoints="1" noAdjustHandles="1" noChangeArrowheads="1" noChangeShapeType="1" noTextEdit="1"/>
              </p:cNvSpPr>
              <p:nvPr/>
            </p:nvSpPr>
            <p:spPr>
              <a:xfrm>
                <a:off x="1463928" y="5595523"/>
                <a:ext cx="3290064" cy="769441"/>
              </a:xfrm>
              <a:prstGeom prst="rect">
                <a:avLst/>
              </a:prstGeom>
              <a:blipFill>
                <a:blip r:embed="rId7"/>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14" name="Picture 13">
            <a:extLst>
              <a:ext uri="{FF2B5EF4-FFF2-40B4-BE49-F238E27FC236}">
                <a16:creationId xmlns:a16="http://schemas.microsoft.com/office/drawing/2014/main" id="{34CF16E7-DD33-454C-B2C7-B236796539E3}"/>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071117" y="1345470"/>
            <a:ext cx="5761219" cy="4584589"/>
          </a:xfrm>
          <a:prstGeom prst="rect">
            <a:avLst/>
          </a:prstGeom>
        </p:spPr>
      </p:pic>
    </p:spTree>
    <p:custDataLst>
      <p:tags r:id="rId1"/>
    </p:custDataLst>
    <p:extLst>
      <p:ext uri="{BB962C8B-B14F-4D97-AF65-F5344CB8AC3E}">
        <p14:creationId xmlns:p14="http://schemas.microsoft.com/office/powerpoint/2010/main" val="1720099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4BDB328-3973-4C8A-99FC-581ECDCC5595}"/>
              </a:ext>
            </a:extLst>
          </p:cNvPr>
          <p:cNvSpPr>
            <a:spLocks noGrp="1"/>
          </p:cNvSpPr>
          <p:nvPr>
            <p:ph type="sldNum" idx="97"/>
          </p:nvPr>
        </p:nvSpPr>
        <p:spPr/>
        <p:txBody>
          <a:bodyPr/>
          <a:lstStyle/>
          <a:p>
            <a:fld id="{86A8BF56-6CB3-514C-9A64-F39D95C9E25B}" type="slidenum">
              <a:rPr lang="en-US" smtClean="0"/>
              <a:pPr/>
              <a:t>11</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DI removal for SAT scores</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a:xfrm>
            <a:off x="365760" y="1165536"/>
            <a:ext cx="6444943" cy="5262696"/>
          </a:xfrm>
        </p:spPr>
        <p:txBody>
          <a:bodyPr/>
          <a:lstStyle/>
          <a:p>
            <a:pPr marL="514350" indent="-514350">
              <a:buFont typeface="+mj-lt"/>
              <a:buAutoNum type="arabicPeriod"/>
            </a:pPr>
            <a:r>
              <a:rPr lang="en-US" dirty="0"/>
              <a:t>Split groups based on the sensitive attribute and order.</a:t>
            </a:r>
          </a:p>
          <a:p>
            <a:pPr marL="514350" indent="-514350">
              <a:buFont typeface="+mj-lt"/>
              <a:buAutoNum type="arabicPeriod"/>
            </a:pPr>
            <a:r>
              <a:rPr lang="en-US" dirty="0"/>
              <a:t>Split subgroups based on positive or negative outcome to get outcome subgroups.</a:t>
            </a:r>
          </a:p>
          <a:p>
            <a:pPr marL="514350" indent="-514350">
              <a:buFont typeface="+mj-lt"/>
              <a:buAutoNum type="arabicPeriod"/>
            </a:pPr>
            <a:r>
              <a:rPr lang="en-US" dirty="0"/>
              <a:t>Replace the feature value of the disfavored group with the average feature value of the favored outcome subgroup.</a:t>
            </a:r>
          </a:p>
        </p:txBody>
      </p:sp>
      <p:graphicFrame>
        <p:nvGraphicFramePr>
          <p:cNvPr id="4" name="Table 11">
            <a:extLst>
              <a:ext uri="{FF2B5EF4-FFF2-40B4-BE49-F238E27FC236}">
                <a16:creationId xmlns:a16="http://schemas.microsoft.com/office/drawing/2014/main" id="{0E3E14DC-0980-4954-1255-E662B3EF5F35}"/>
              </a:ext>
            </a:extLst>
          </p:cNvPr>
          <p:cNvGraphicFramePr>
            <a:graphicFrameLocks noGrp="1"/>
          </p:cNvGraphicFramePr>
          <p:nvPr>
            <p:extLst>
              <p:ext uri="{D42A27DB-BD31-4B8C-83A1-F6EECF244321}">
                <p14:modId xmlns:p14="http://schemas.microsoft.com/office/powerpoint/2010/main" val="2241808613"/>
              </p:ext>
            </p:extLst>
          </p:nvPr>
        </p:nvGraphicFramePr>
        <p:xfrm>
          <a:off x="7855246" y="1520301"/>
          <a:ext cx="3242814" cy="3706871"/>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65767">
                  <a:extLst>
                    <a:ext uri="{9D8B030D-6E8A-4147-A177-3AD203B41FA5}">
                      <a16:colId xmlns:a16="http://schemas.microsoft.com/office/drawing/2014/main" val="547017150"/>
                    </a:ext>
                  </a:extLst>
                </a:gridCol>
              </a:tblGrid>
              <a:tr h="529553">
                <a:tc>
                  <a:txBody>
                    <a:bodyPr/>
                    <a:lstStyle/>
                    <a:p>
                      <a:pPr algn="ctr"/>
                      <a:r>
                        <a:rPr lang="en-US" dirty="0">
                          <a:latin typeface="+mn-lt"/>
                        </a:rPr>
                        <a:t>Gender</a:t>
                      </a:r>
                    </a:p>
                  </a:txBody>
                  <a:tcPr anchor="ctr">
                    <a:solidFill>
                      <a:schemeClr val="accent2">
                        <a:lumMod val="75000"/>
                      </a:schemeClr>
                    </a:solidFill>
                  </a:tcPr>
                </a:tc>
                <a:tc>
                  <a:txBody>
                    <a:bodyPr/>
                    <a:lstStyle/>
                    <a:p>
                      <a:pPr algn="ctr"/>
                      <a:r>
                        <a:rPr lang="en-US" dirty="0">
                          <a:latin typeface="+mn-lt"/>
                        </a:rPr>
                        <a:t>Score</a:t>
                      </a:r>
                    </a:p>
                  </a:txBody>
                  <a:tcPr anchor="ctr">
                    <a:solidFill>
                      <a:schemeClr val="accent2">
                        <a:lumMod val="75000"/>
                      </a:schemeClr>
                    </a:solidFill>
                  </a:tcPr>
                </a:tc>
                <a:tc>
                  <a:txBody>
                    <a:bodyPr/>
                    <a:lstStyle/>
                    <a:p>
                      <a:pPr algn="ctr"/>
                      <a:r>
                        <a:rPr lang="en-US" dirty="0">
                          <a:latin typeface="+mn-lt"/>
                        </a:rPr>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latin typeface="+mn-lt"/>
                        </a:rPr>
                        <a:t>F</a:t>
                      </a:r>
                    </a:p>
                  </a:txBody>
                  <a:tcPr anchor="ctr"/>
                </a:tc>
                <a:tc>
                  <a:txBody>
                    <a:bodyPr/>
                    <a:lstStyle/>
                    <a:p>
                      <a:pPr algn="ctr"/>
                      <a:r>
                        <a:rPr lang="en-US" dirty="0">
                          <a:latin typeface="+mn-lt"/>
                        </a:rPr>
                        <a:t>1400</a:t>
                      </a:r>
                    </a:p>
                  </a:txBody>
                  <a:tcPr anchor="ctr"/>
                </a:tc>
                <a:tc>
                  <a:txBody>
                    <a:bodyPr/>
                    <a:lstStyle/>
                    <a:p>
                      <a:pPr algn="ctr"/>
                      <a:r>
                        <a:rPr lang="en-US" dirty="0">
                          <a:latin typeface="+mn-lt"/>
                        </a:rPr>
                        <a:t>1</a:t>
                      </a:r>
                    </a:p>
                  </a:txBody>
                  <a:tcPr anchor="ctr"/>
                </a:tc>
                <a:extLst>
                  <a:ext uri="{0D108BD9-81ED-4DB2-BD59-A6C34878D82A}">
                    <a16:rowId xmlns:a16="http://schemas.microsoft.com/office/drawing/2014/main" val="4008391598"/>
                  </a:ext>
                </a:extLst>
              </a:tr>
              <a:tr h="529553">
                <a:tc>
                  <a:txBody>
                    <a:bodyPr/>
                    <a:lstStyle/>
                    <a:p>
                      <a:pPr algn="ctr"/>
                      <a:r>
                        <a:rPr lang="en-US" dirty="0">
                          <a:latin typeface="+mn-lt"/>
                        </a:rPr>
                        <a:t>F</a:t>
                      </a:r>
                    </a:p>
                  </a:txBody>
                  <a:tcPr anchor="ctr"/>
                </a:tc>
                <a:tc>
                  <a:txBody>
                    <a:bodyPr/>
                    <a:lstStyle/>
                    <a:p>
                      <a:pPr algn="ctr"/>
                      <a:r>
                        <a:rPr lang="en-US" dirty="0">
                          <a:latin typeface="+mn-lt"/>
                        </a:rPr>
                        <a:t>1300</a:t>
                      </a:r>
                    </a:p>
                  </a:txBody>
                  <a:tcPr anchor="ctr"/>
                </a:tc>
                <a:tc>
                  <a:txBody>
                    <a:bodyPr/>
                    <a:lstStyle/>
                    <a:p>
                      <a:pPr algn="ctr"/>
                      <a:r>
                        <a:rPr lang="en-US" dirty="0">
                          <a:latin typeface="+mn-lt"/>
                        </a:rPr>
                        <a:t>0</a:t>
                      </a:r>
                    </a:p>
                  </a:txBody>
                  <a:tcPr anchor="ctr"/>
                </a:tc>
                <a:extLst>
                  <a:ext uri="{0D108BD9-81ED-4DB2-BD59-A6C34878D82A}">
                    <a16:rowId xmlns:a16="http://schemas.microsoft.com/office/drawing/2014/main" val="21551582"/>
                  </a:ext>
                </a:extLst>
              </a:tr>
              <a:tr h="529553">
                <a:tc>
                  <a:txBody>
                    <a:bodyPr/>
                    <a:lstStyle/>
                    <a:p>
                      <a:pPr algn="ctr"/>
                      <a:r>
                        <a:rPr lang="en-US" dirty="0">
                          <a:latin typeface="+mn-lt"/>
                        </a:rPr>
                        <a:t>M</a:t>
                      </a:r>
                    </a:p>
                  </a:txBody>
                  <a:tcPr anchor="ctr"/>
                </a:tc>
                <a:tc>
                  <a:txBody>
                    <a:bodyPr/>
                    <a:lstStyle/>
                    <a:p>
                      <a:pPr algn="ctr"/>
                      <a:r>
                        <a:rPr lang="en-US" dirty="0">
                          <a:latin typeface="+mn-lt"/>
                        </a:rPr>
                        <a:t>1300</a:t>
                      </a:r>
                    </a:p>
                  </a:txBody>
                  <a:tcPr anchor="ctr"/>
                </a:tc>
                <a:tc>
                  <a:txBody>
                    <a:bodyPr/>
                    <a:lstStyle/>
                    <a:p>
                      <a:pPr algn="ctr"/>
                      <a:r>
                        <a:rPr lang="en-US" dirty="0">
                          <a:latin typeface="+mn-lt"/>
                        </a:rPr>
                        <a:t>0</a:t>
                      </a:r>
                    </a:p>
                  </a:txBody>
                  <a:tcPr anchor="ctr"/>
                </a:tc>
                <a:extLst>
                  <a:ext uri="{0D108BD9-81ED-4DB2-BD59-A6C34878D82A}">
                    <a16:rowId xmlns:a16="http://schemas.microsoft.com/office/drawing/2014/main" val="3947615586"/>
                  </a:ext>
                </a:extLst>
              </a:tr>
              <a:tr h="529553">
                <a:tc>
                  <a:txBody>
                    <a:bodyPr/>
                    <a:lstStyle/>
                    <a:p>
                      <a:pPr algn="ctr"/>
                      <a:r>
                        <a:rPr lang="en-US" dirty="0">
                          <a:latin typeface="+mn-lt"/>
                        </a:rPr>
                        <a:t>M</a:t>
                      </a:r>
                    </a:p>
                  </a:txBody>
                  <a:tcPr anchor="ctr"/>
                </a:tc>
                <a:tc>
                  <a:txBody>
                    <a:bodyPr/>
                    <a:lstStyle/>
                    <a:p>
                      <a:pPr algn="ctr"/>
                      <a:r>
                        <a:rPr lang="en-US" dirty="0">
                          <a:latin typeface="+mn-lt"/>
                        </a:rPr>
                        <a:t>1500</a:t>
                      </a:r>
                    </a:p>
                  </a:txBody>
                  <a:tcPr anchor="ctr"/>
                </a:tc>
                <a:tc>
                  <a:txBody>
                    <a:bodyPr/>
                    <a:lstStyle/>
                    <a:p>
                      <a:pPr algn="ctr"/>
                      <a:r>
                        <a:rPr lang="en-US" dirty="0">
                          <a:latin typeface="+mn-lt"/>
                        </a:rPr>
                        <a:t>1</a:t>
                      </a:r>
                    </a:p>
                  </a:txBody>
                  <a:tcPr anchor="ctr"/>
                </a:tc>
                <a:extLst>
                  <a:ext uri="{0D108BD9-81ED-4DB2-BD59-A6C34878D82A}">
                    <a16:rowId xmlns:a16="http://schemas.microsoft.com/office/drawing/2014/main" val="1621181738"/>
                  </a:ext>
                </a:extLst>
              </a:tr>
              <a:tr h="529553">
                <a:tc>
                  <a:txBody>
                    <a:bodyPr/>
                    <a:lstStyle/>
                    <a:p>
                      <a:pPr algn="ctr"/>
                      <a:r>
                        <a:rPr lang="en-US" dirty="0">
                          <a:latin typeface="+mn-lt"/>
                        </a:rPr>
                        <a:t>M</a:t>
                      </a:r>
                    </a:p>
                  </a:txBody>
                  <a:tcPr anchor="ctr"/>
                </a:tc>
                <a:tc>
                  <a:txBody>
                    <a:bodyPr/>
                    <a:lstStyle/>
                    <a:p>
                      <a:pPr algn="ctr"/>
                      <a:r>
                        <a:rPr lang="en-US" dirty="0">
                          <a:latin typeface="+mn-lt"/>
                        </a:rPr>
                        <a:t>1400</a:t>
                      </a:r>
                    </a:p>
                  </a:txBody>
                  <a:tcPr anchor="ctr"/>
                </a:tc>
                <a:tc>
                  <a:txBody>
                    <a:bodyPr/>
                    <a:lstStyle/>
                    <a:p>
                      <a:pPr algn="ctr"/>
                      <a:r>
                        <a:rPr lang="en-US" dirty="0">
                          <a:latin typeface="+mn-lt"/>
                        </a:rPr>
                        <a:t>0</a:t>
                      </a:r>
                    </a:p>
                  </a:txBody>
                  <a:tcPr anchor="ctr"/>
                </a:tc>
                <a:extLst>
                  <a:ext uri="{0D108BD9-81ED-4DB2-BD59-A6C34878D82A}">
                    <a16:rowId xmlns:a16="http://schemas.microsoft.com/office/drawing/2014/main" val="1680955166"/>
                  </a:ext>
                </a:extLst>
              </a:tr>
              <a:tr h="529553">
                <a:tc>
                  <a:txBody>
                    <a:bodyPr/>
                    <a:lstStyle/>
                    <a:p>
                      <a:pPr algn="ctr"/>
                      <a:r>
                        <a:rPr lang="en-US" dirty="0">
                          <a:latin typeface="+mn-lt"/>
                        </a:rPr>
                        <a:t>M</a:t>
                      </a:r>
                    </a:p>
                  </a:txBody>
                  <a:tcPr anchor="ctr"/>
                </a:tc>
                <a:tc>
                  <a:txBody>
                    <a:bodyPr/>
                    <a:lstStyle/>
                    <a:p>
                      <a:pPr algn="ctr"/>
                      <a:r>
                        <a:rPr lang="en-US" dirty="0">
                          <a:latin typeface="+mn-lt"/>
                        </a:rPr>
                        <a:t>1600</a:t>
                      </a:r>
                    </a:p>
                  </a:txBody>
                  <a:tcPr anchor="ctr"/>
                </a:tc>
                <a:tc>
                  <a:txBody>
                    <a:bodyPr/>
                    <a:lstStyle/>
                    <a:p>
                      <a:pPr algn="ctr"/>
                      <a:r>
                        <a:rPr lang="en-US" dirty="0">
                          <a:latin typeface="+mn-lt"/>
                        </a:rPr>
                        <a:t>1</a:t>
                      </a:r>
                    </a:p>
                  </a:txBody>
                  <a:tcPr anchor="ctr"/>
                </a:tc>
                <a:extLst>
                  <a:ext uri="{0D108BD9-81ED-4DB2-BD59-A6C34878D82A}">
                    <a16:rowId xmlns:a16="http://schemas.microsoft.com/office/drawing/2014/main" val="3602722074"/>
                  </a:ext>
                </a:extLst>
              </a:tr>
            </a:tbl>
          </a:graphicData>
        </a:graphic>
      </p:graphicFrame>
    </p:spTree>
    <p:custDataLst>
      <p:tags r:id="rId1"/>
    </p:custDataLst>
    <p:extLst>
      <p:ext uri="{BB962C8B-B14F-4D97-AF65-F5344CB8AC3E}">
        <p14:creationId xmlns:p14="http://schemas.microsoft.com/office/powerpoint/2010/main" val="1733269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B660CF-BDF0-41B2-91D7-47621217A2B0}"/>
              </a:ext>
            </a:extLst>
          </p:cNvPr>
          <p:cNvSpPr>
            <a:spLocks noGrp="1"/>
          </p:cNvSpPr>
          <p:nvPr>
            <p:ph type="sldNum" idx="97"/>
          </p:nvPr>
        </p:nvSpPr>
        <p:spPr/>
        <p:txBody>
          <a:bodyPr/>
          <a:lstStyle/>
          <a:p>
            <a:fld id="{86A8BF56-6CB3-514C-9A64-F39D95C9E25B}" type="slidenum">
              <a:rPr lang="en-US" smtClean="0"/>
              <a:pPr/>
              <a:t>12</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DI removal example: Split into groups</a:t>
            </a:r>
          </a:p>
        </p:txBody>
      </p:sp>
      <p:sp>
        <p:nvSpPr>
          <p:cNvPr id="4" name="Content Placeholder 3">
            <a:extLst>
              <a:ext uri="{FF2B5EF4-FFF2-40B4-BE49-F238E27FC236}">
                <a16:creationId xmlns:a16="http://schemas.microsoft.com/office/drawing/2014/main" id="{FC8FD5D1-601E-EFDB-ADA8-A587A493DEB8}"/>
              </a:ext>
            </a:extLst>
          </p:cNvPr>
          <p:cNvSpPr>
            <a:spLocks noGrp="1"/>
          </p:cNvSpPr>
          <p:nvPr>
            <p:ph idx="2"/>
          </p:nvPr>
        </p:nvSpPr>
        <p:spPr/>
        <p:txBody>
          <a:bodyPr/>
          <a:lstStyle/>
          <a:p>
            <a:endParaRPr lang="en-US"/>
          </a:p>
        </p:txBody>
      </p:sp>
      <p:pic>
        <p:nvPicPr>
          <p:cNvPr id="5" name="Picture 4" descr="Table from previous slide, divided into two segments based on gender. Two rows with gender F and four rows with gender M.">
            <a:extLst>
              <a:ext uri="{FF2B5EF4-FFF2-40B4-BE49-F238E27FC236}">
                <a16:creationId xmlns:a16="http://schemas.microsoft.com/office/drawing/2014/main" id="{F7354AB3-0843-4709-BB07-14068171A92E}"/>
              </a:ext>
            </a:extLst>
          </p:cNvPr>
          <p:cNvPicPr>
            <a:picLocks noChangeAspect="1"/>
          </p:cNvPicPr>
          <p:nvPr/>
        </p:nvPicPr>
        <p:blipFill>
          <a:blip r:embed="rId4"/>
          <a:stretch>
            <a:fillRect/>
          </a:stretch>
        </p:blipFill>
        <p:spPr>
          <a:xfrm>
            <a:off x="389555" y="1911598"/>
            <a:ext cx="3797687" cy="3860820"/>
          </a:xfrm>
          <a:prstGeom prst="rect">
            <a:avLst/>
          </a:prstGeom>
        </p:spPr>
      </p:pic>
      <p:graphicFrame>
        <p:nvGraphicFramePr>
          <p:cNvPr id="10" name="Table 2">
            <a:extLst>
              <a:ext uri="{FF2B5EF4-FFF2-40B4-BE49-F238E27FC236}">
                <a16:creationId xmlns:a16="http://schemas.microsoft.com/office/drawing/2014/main" id="{C7A66171-5844-4E0A-9B51-D2119D03BD83}"/>
              </a:ext>
            </a:extLst>
          </p:cNvPr>
          <p:cNvGraphicFramePr>
            <a:graphicFrameLocks noGrp="1"/>
          </p:cNvGraphicFramePr>
          <p:nvPr>
            <p:extLst>
              <p:ext uri="{D42A27DB-BD31-4B8C-83A1-F6EECF244321}">
                <p14:modId xmlns:p14="http://schemas.microsoft.com/office/powerpoint/2010/main" val="2911883158"/>
              </p:ext>
            </p:extLst>
          </p:nvPr>
        </p:nvGraphicFramePr>
        <p:xfrm>
          <a:off x="4187242" y="1685559"/>
          <a:ext cx="3190588" cy="1588659"/>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13541">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solidFill>
                      <a:schemeClr val="accent2">
                        <a:lumMod val="75000"/>
                      </a:schemeClr>
                    </a:solidFill>
                  </a:tcPr>
                </a:tc>
                <a:tc>
                  <a:txBody>
                    <a:bodyPr/>
                    <a:lstStyle/>
                    <a:p>
                      <a:pPr algn="ctr"/>
                      <a:r>
                        <a:rPr lang="en-US" dirty="0"/>
                        <a:t>Score</a:t>
                      </a:r>
                    </a:p>
                  </a:txBody>
                  <a:tcPr anchor="ctr">
                    <a:solidFill>
                      <a:schemeClr val="accent2">
                        <a:lumMod val="75000"/>
                      </a:schemeClr>
                    </a:solidFill>
                  </a:tcPr>
                </a:tc>
                <a:tc>
                  <a:txBody>
                    <a:bodyPr/>
                    <a:lstStyle/>
                    <a:p>
                      <a:pPr algn="ctr"/>
                      <a:r>
                        <a:rPr lang="en-US" dirty="0"/>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t>F</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4008391598"/>
                  </a:ext>
                </a:extLst>
              </a:tr>
              <a:tr h="529553">
                <a:tc>
                  <a:txBody>
                    <a:bodyPr/>
                    <a:lstStyle/>
                    <a:p>
                      <a:pPr algn="ctr"/>
                      <a:r>
                        <a:rPr lang="en-US" dirty="0"/>
                        <a:t>F</a:t>
                      </a:r>
                    </a:p>
                  </a:txBody>
                  <a:tcPr anchor="ctr"/>
                </a:tc>
                <a:tc>
                  <a:txBody>
                    <a:bodyPr/>
                    <a:lstStyle/>
                    <a:p>
                      <a:pPr algn="ctr"/>
                      <a:r>
                        <a:rPr lang="en-US" dirty="0"/>
                        <a:t>1400</a:t>
                      </a:r>
                    </a:p>
                  </a:txBody>
                  <a:tcPr anchor="ctr"/>
                </a:tc>
                <a:tc>
                  <a:txBody>
                    <a:bodyPr/>
                    <a:lstStyle/>
                    <a:p>
                      <a:pPr algn="ctr"/>
                      <a:r>
                        <a:rPr lang="en-US" dirty="0"/>
                        <a:t>1</a:t>
                      </a:r>
                    </a:p>
                  </a:txBody>
                  <a:tcPr anchor="ctr"/>
                </a:tc>
                <a:extLst>
                  <a:ext uri="{0D108BD9-81ED-4DB2-BD59-A6C34878D82A}">
                    <a16:rowId xmlns:a16="http://schemas.microsoft.com/office/drawing/2014/main" val="21551582"/>
                  </a:ext>
                </a:extLst>
              </a:tr>
            </a:tbl>
          </a:graphicData>
        </a:graphic>
      </p:graphicFrame>
      <p:graphicFrame>
        <p:nvGraphicFramePr>
          <p:cNvPr id="11" name="Table 3">
            <a:extLst>
              <a:ext uri="{FF2B5EF4-FFF2-40B4-BE49-F238E27FC236}">
                <a16:creationId xmlns:a16="http://schemas.microsoft.com/office/drawing/2014/main" id="{672C1F2C-B5A6-46CF-958D-1A7A16366665}"/>
              </a:ext>
            </a:extLst>
          </p:cNvPr>
          <p:cNvGraphicFramePr>
            <a:graphicFrameLocks noGrp="1"/>
          </p:cNvGraphicFramePr>
          <p:nvPr>
            <p:extLst>
              <p:ext uri="{D42A27DB-BD31-4B8C-83A1-F6EECF244321}">
                <p14:modId xmlns:p14="http://schemas.microsoft.com/office/powerpoint/2010/main" val="2381910528"/>
              </p:ext>
            </p:extLst>
          </p:nvPr>
        </p:nvGraphicFramePr>
        <p:xfrm>
          <a:off x="4187242" y="3429000"/>
          <a:ext cx="3215640" cy="2647765"/>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38593">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tc>
                <a:tc>
                  <a:txBody>
                    <a:bodyPr/>
                    <a:lstStyle/>
                    <a:p>
                      <a:pPr algn="ctr"/>
                      <a:r>
                        <a:rPr lang="en-US" dirty="0"/>
                        <a:t>Score</a:t>
                      </a:r>
                    </a:p>
                  </a:txBody>
                  <a:tcPr anchor="ctr"/>
                </a:tc>
                <a:tc>
                  <a:txBody>
                    <a:bodyPr/>
                    <a:lstStyle/>
                    <a:p>
                      <a:pPr algn="ctr"/>
                      <a:r>
                        <a:rPr lang="en-US" dirty="0"/>
                        <a:t>Admission</a:t>
                      </a:r>
                    </a:p>
                  </a:txBody>
                  <a:tcPr anchor="ctr"/>
                </a:tc>
                <a:extLst>
                  <a:ext uri="{0D108BD9-81ED-4DB2-BD59-A6C34878D82A}">
                    <a16:rowId xmlns:a16="http://schemas.microsoft.com/office/drawing/2014/main" val="3909844890"/>
                  </a:ext>
                </a:extLst>
              </a:tr>
              <a:tr h="529553">
                <a:tc>
                  <a:txBody>
                    <a:bodyPr/>
                    <a:lstStyle/>
                    <a:p>
                      <a:pPr algn="ctr"/>
                      <a:r>
                        <a:rPr lang="en-US" dirty="0"/>
                        <a:t>M</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3947615586"/>
                  </a:ext>
                </a:extLst>
              </a:tr>
              <a:tr h="529553">
                <a:tc>
                  <a:txBody>
                    <a:bodyPr/>
                    <a:lstStyle/>
                    <a:p>
                      <a:pPr algn="ctr"/>
                      <a:r>
                        <a:rPr lang="en-US" dirty="0"/>
                        <a:t>M</a:t>
                      </a:r>
                    </a:p>
                  </a:txBody>
                  <a:tcPr anchor="ctr"/>
                </a:tc>
                <a:tc>
                  <a:txBody>
                    <a:bodyPr/>
                    <a:lstStyle/>
                    <a:p>
                      <a:pPr algn="ctr"/>
                      <a:r>
                        <a:rPr lang="en-US" dirty="0"/>
                        <a:t>1400</a:t>
                      </a:r>
                    </a:p>
                  </a:txBody>
                  <a:tcPr anchor="ctr"/>
                </a:tc>
                <a:tc>
                  <a:txBody>
                    <a:bodyPr/>
                    <a:lstStyle/>
                    <a:p>
                      <a:pPr algn="ctr"/>
                      <a:r>
                        <a:rPr lang="en-US" dirty="0"/>
                        <a:t>0</a:t>
                      </a:r>
                    </a:p>
                  </a:txBody>
                  <a:tcPr anchor="ctr"/>
                </a:tc>
                <a:extLst>
                  <a:ext uri="{0D108BD9-81ED-4DB2-BD59-A6C34878D82A}">
                    <a16:rowId xmlns:a16="http://schemas.microsoft.com/office/drawing/2014/main" val="1621181738"/>
                  </a:ext>
                </a:extLst>
              </a:tr>
              <a:tr h="529553">
                <a:tc>
                  <a:txBody>
                    <a:bodyPr/>
                    <a:lstStyle/>
                    <a:p>
                      <a:pPr algn="ctr"/>
                      <a:r>
                        <a:rPr lang="en-US" dirty="0"/>
                        <a:t>M</a:t>
                      </a:r>
                    </a:p>
                  </a:txBody>
                  <a:tcPr anchor="ctr"/>
                </a:tc>
                <a:tc>
                  <a:txBody>
                    <a:bodyPr/>
                    <a:lstStyle/>
                    <a:p>
                      <a:pPr algn="ctr"/>
                      <a:r>
                        <a:rPr lang="en-US" dirty="0"/>
                        <a:t>1500</a:t>
                      </a:r>
                    </a:p>
                  </a:txBody>
                  <a:tcPr anchor="ctr"/>
                </a:tc>
                <a:tc>
                  <a:txBody>
                    <a:bodyPr/>
                    <a:lstStyle/>
                    <a:p>
                      <a:pPr algn="ctr"/>
                      <a:r>
                        <a:rPr lang="en-US" dirty="0"/>
                        <a:t>1</a:t>
                      </a:r>
                    </a:p>
                  </a:txBody>
                  <a:tcPr anchor="ctr"/>
                </a:tc>
                <a:extLst>
                  <a:ext uri="{0D108BD9-81ED-4DB2-BD59-A6C34878D82A}">
                    <a16:rowId xmlns:a16="http://schemas.microsoft.com/office/drawing/2014/main" val="1680955166"/>
                  </a:ext>
                </a:extLst>
              </a:tr>
              <a:tr h="529553">
                <a:tc>
                  <a:txBody>
                    <a:bodyPr/>
                    <a:lstStyle/>
                    <a:p>
                      <a:pPr algn="ctr"/>
                      <a:r>
                        <a:rPr lang="en-US" dirty="0"/>
                        <a:t>M</a:t>
                      </a:r>
                    </a:p>
                  </a:txBody>
                  <a:tcPr anchor="ctr"/>
                </a:tc>
                <a:tc>
                  <a:txBody>
                    <a:bodyPr/>
                    <a:lstStyle/>
                    <a:p>
                      <a:pPr algn="ctr"/>
                      <a:r>
                        <a:rPr lang="en-US" dirty="0"/>
                        <a:t>1600</a:t>
                      </a:r>
                    </a:p>
                  </a:txBody>
                  <a:tcPr anchor="ctr"/>
                </a:tc>
                <a:tc>
                  <a:txBody>
                    <a:bodyPr/>
                    <a:lstStyle/>
                    <a:p>
                      <a:pPr algn="ctr"/>
                      <a:r>
                        <a:rPr lang="en-US" dirty="0"/>
                        <a:t>1</a:t>
                      </a:r>
                    </a:p>
                  </a:txBody>
                  <a:tcPr anchor="ctr"/>
                </a:tc>
                <a:extLst>
                  <a:ext uri="{0D108BD9-81ED-4DB2-BD59-A6C34878D82A}">
                    <a16:rowId xmlns:a16="http://schemas.microsoft.com/office/drawing/2014/main" val="4289003844"/>
                  </a:ext>
                </a:extLst>
              </a:tr>
            </a:tbl>
          </a:graphicData>
        </a:graphic>
      </p:graphicFrame>
    </p:spTree>
    <p:custDataLst>
      <p:tags r:id="rId1"/>
    </p:custDataLst>
    <p:extLst>
      <p:ext uri="{BB962C8B-B14F-4D97-AF65-F5344CB8AC3E}">
        <p14:creationId xmlns:p14="http://schemas.microsoft.com/office/powerpoint/2010/main" val="250829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E55E2F-679A-43BC-A3D6-2F81E934F964}"/>
              </a:ext>
            </a:extLst>
          </p:cNvPr>
          <p:cNvSpPr>
            <a:spLocks noGrp="1"/>
          </p:cNvSpPr>
          <p:nvPr>
            <p:ph type="sldNum" idx="97"/>
          </p:nvPr>
        </p:nvSpPr>
        <p:spPr/>
        <p:txBody>
          <a:bodyPr/>
          <a:lstStyle/>
          <a:p>
            <a:fld id="{86A8BF56-6CB3-514C-9A64-F39D95C9E25B}" type="slidenum">
              <a:rPr lang="en-US" smtClean="0"/>
              <a:pPr/>
              <a:t>13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DI removal example: Calculate mean per outcome</a:t>
            </a:r>
          </a:p>
        </p:txBody>
      </p:sp>
      <p:sp>
        <p:nvSpPr>
          <p:cNvPr id="4" name="Content Placeholder 3">
            <a:extLst>
              <a:ext uri="{FF2B5EF4-FFF2-40B4-BE49-F238E27FC236}">
                <a16:creationId xmlns:a16="http://schemas.microsoft.com/office/drawing/2014/main" id="{14ED34E4-8040-A850-7232-797F10C5029F}"/>
              </a:ext>
            </a:extLst>
          </p:cNvPr>
          <p:cNvSpPr>
            <a:spLocks noGrp="1"/>
          </p:cNvSpPr>
          <p:nvPr>
            <p:ph idx="2"/>
          </p:nvPr>
        </p:nvSpPr>
        <p:spPr/>
        <p:txBody>
          <a:bodyPr/>
          <a:lstStyle/>
          <a:p>
            <a:endParaRPr lang="en-US"/>
          </a:p>
        </p:txBody>
      </p:sp>
      <p:pic>
        <p:nvPicPr>
          <p:cNvPr id="23" name="Picture 22">
            <a:extLst>
              <a:ext uri="{FF2B5EF4-FFF2-40B4-BE49-F238E27FC236}">
                <a16:creationId xmlns:a16="http://schemas.microsoft.com/office/drawing/2014/main" id="{1B8F05F4-CB1A-44DC-B0AC-48BCE8B875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89555" y="1911598"/>
            <a:ext cx="3797687" cy="3860820"/>
          </a:xfrm>
          <a:prstGeom prst="rect">
            <a:avLst/>
          </a:prstGeom>
        </p:spPr>
      </p:pic>
      <p:pic>
        <p:nvPicPr>
          <p:cNvPr id="6" name="Picture 5" descr="Scores in the M gender table are fed into two equations.  ">
            <a:extLst>
              <a:ext uri="{FF2B5EF4-FFF2-40B4-BE49-F238E27FC236}">
                <a16:creationId xmlns:a16="http://schemas.microsoft.com/office/drawing/2014/main" id="{2A740BF4-7359-4892-9F03-51F3C87EC32E}"/>
              </a:ext>
            </a:extLst>
          </p:cNvPr>
          <p:cNvPicPr>
            <a:picLocks noChangeAspect="1"/>
          </p:cNvPicPr>
          <p:nvPr/>
        </p:nvPicPr>
        <p:blipFill>
          <a:blip r:embed="rId5"/>
          <a:stretch>
            <a:fillRect/>
          </a:stretch>
        </p:blipFill>
        <p:spPr>
          <a:xfrm>
            <a:off x="4149954" y="1685559"/>
            <a:ext cx="3292889" cy="4443984"/>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2CD955C-9C33-F306-C95F-2668CA08403B}"/>
                  </a:ext>
                </a:extLst>
              </p:cNvPr>
              <p:cNvSpPr txBox="1"/>
              <p:nvPr/>
            </p:nvSpPr>
            <p:spPr>
              <a:xfrm>
                <a:off x="8130137" y="1197866"/>
                <a:ext cx="4061863" cy="1945597"/>
              </a:xfrm>
              <a:prstGeom prst="rect">
                <a:avLst/>
              </a:prstGeom>
              <a:noFill/>
            </p:spPr>
            <p:txBody>
              <a:bodyPr wrap="square" rtlCol="0">
                <a:spAutoFit/>
              </a:bodyPr>
              <a:lstStyle/>
              <a:p>
                <a:pPr algn="ctr"/>
                <a:r>
                  <a:rPr lang="en-US" dirty="0">
                    <a:solidFill>
                      <a:srgbClr val="232F3E"/>
                    </a:solidFill>
                  </a:rPr>
                  <a:t>Average over each outcome (admission = 0 and 1) for the favored group.</a:t>
                </a:r>
              </a:p>
              <a:p>
                <a:pPr algn="ctr"/>
                <a14:m>
                  <m:oMathPara xmlns:m="http://schemas.openxmlformats.org/officeDocument/2006/math">
                    <m:oMathParaPr>
                      <m:jc m:val="centerGroup"/>
                    </m:oMathParaPr>
                    <m:oMath xmlns:m="http://schemas.openxmlformats.org/officeDocument/2006/math">
                      <m:r>
                        <a:rPr lang="en-US" sz="2000" b="0" i="1" smtClean="0">
                          <a:solidFill>
                            <a:srgbClr val="232F3E"/>
                          </a:solidFill>
                          <a:latin typeface="Cambria Math" panose="02040503050406030204" pitchFamily="18" charset="0"/>
                        </a:rPr>
                        <m:t>𝑎𝑣𝑒𝑟𝑎𝑔𝑒</m:t>
                      </m:r>
                      <m:r>
                        <a:rPr lang="en-US" sz="2000" b="0" i="1" smtClean="0">
                          <a:solidFill>
                            <a:srgbClr val="232F3E"/>
                          </a:solidFill>
                          <a:latin typeface="Cambria Math" panose="02040503050406030204" pitchFamily="18" charset="0"/>
                        </a:rPr>
                        <m:t>=</m:t>
                      </m:r>
                      <m:f>
                        <m:fPr>
                          <m:ctrlPr>
                            <a:rPr lang="en-US" sz="2000" b="0" i="1" smtClean="0">
                              <a:solidFill>
                                <a:srgbClr val="232F3E"/>
                              </a:solidFill>
                              <a:latin typeface="Cambria Math" panose="02040503050406030204" pitchFamily="18" charset="0"/>
                            </a:rPr>
                          </m:ctrlPr>
                        </m:fPr>
                        <m:num>
                          <m:r>
                            <a:rPr lang="en-US" sz="2000" b="0" i="1" smtClean="0">
                              <a:solidFill>
                                <a:srgbClr val="232F3E"/>
                              </a:solidFill>
                              <a:latin typeface="Cambria Math" panose="02040503050406030204" pitchFamily="18" charset="0"/>
                            </a:rPr>
                            <m:t>1</m:t>
                          </m:r>
                        </m:num>
                        <m:den>
                          <m:r>
                            <a:rPr lang="en-US" sz="2000" b="0" i="1" smtClean="0">
                              <a:solidFill>
                                <a:srgbClr val="232F3E"/>
                              </a:solidFill>
                              <a:latin typeface="Cambria Math" panose="02040503050406030204" pitchFamily="18" charset="0"/>
                            </a:rPr>
                            <m:t>𝑛</m:t>
                          </m:r>
                        </m:den>
                      </m:f>
                      <m:nary>
                        <m:naryPr>
                          <m:chr m:val="∑"/>
                          <m:subHide m:val="on"/>
                          <m:supHide m:val="on"/>
                          <m:ctrlPr>
                            <a:rPr lang="en-US" sz="2000" b="0" i="1" smtClean="0">
                              <a:solidFill>
                                <a:srgbClr val="232F3E"/>
                              </a:solidFill>
                              <a:latin typeface="Cambria Math" panose="02040503050406030204" pitchFamily="18" charset="0"/>
                            </a:rPr>
                          </m:ctrlPr>
                        </m:naryPr>
                        <m:sub/>
                        <m:sup/>
                        <m:e>
                          <m:r>
                            <a:rPr lang="en-US" sz="2000" b="0" i="1" smtClean="0">
                              <a:solidFill>
                                <a:srgbClr val="232F3E"/>
                              </a:solidFill>
                              <a:latin typeface="Cambria Math" panose="02040503050406030204" pitchFamily="18" charset="0"/>
                            </a:rPr>
                            <m:t>𝑆𝑐𝑜𝑟𝑒</m:t>
                          </m:r>
                        </m:e>
                      </m:nary>
                    </m:oMath>
                  </m:oMathPara>
                </a14:m>
                <a:endParaRPr lang="en-US" sz="2000" dirty="0">
                  <a:solidFill>
                    <a:srgbClr val="232F3E"/>
                  </a:solidFill>
                </a:endParaRPr>
              </a:p>
              <a:p>
                <a:pPr algn="ctr"/>
                <a:r>
                  <a:rPr lang="en-US" i="1" dirty="0">
                    <a:solidFill>
                      <a:srgbClr val="232F3E"/>
                    </a:solidFill>
                  </a:rPr>
                  <a:t>n</a:t>
                </a:r>
                <a:r>
                  <a:rPr lang="en-US" dirty="0">
                    <a:solidFill>
                      <a:srgbClr val="232F3E"/>
                    </a:solidFill>
                  </a:rPr>
                  <a:t>: number of data rows per split</a:t>
                </a:r>
              </a:p>
            </p:txBody>
          </p:sp>
        </mc:Choice>
        <mc:Fallback xmlns="">
          <p:sp>
            <p:nvSpPr>
              <p:cNvPr id="17" name="TextBox 16">
                <a:extLst>
                  <a:ext uri="{FF2B5EF4-FFF2-40B4-BE49-F238E27FC236}">
                    <a16:creationId xmlns:a16="http://schemas.microsoft.com/office/drawing/2014/main" id="{D2CD955C-9C33-F306-C95F-2668CA08403B}"/>
                  </a:ext>
                </a:extLst>
              </p:cNvPr>
              <p:cNvSpPr txBox="1">
                <a:spLocks noRot="1" noChangeAspect="1" noMove="1" noResize="1" noEditPoints="1" noAdjustHandles="1" noChangeArrowheads="1" noChangeShapeType="1" noTextEdit="1"/>
              </p:cNvSpPr>
              <p:nvPr/>
            </p:nvSpPr>
            <p:spPr>
              <a:xfrm>
                <a:off x="8130137" y="1197866"/>
                <a:ext cx="4061863" cy="1945597"/>
              </a:xfrm>
              <a:prstGeom prst="rect">
                <a:avLst/>
              </a:prstGeom>
              <a:blipFill>
                <a:blip r:embed="rId6"/>
                <a:stretch>
                  <a:fillRect l="-1051" t="-1567" r="-2252" b="-4075"/>
                </a:stretch>
              </a:blipFill>
            </p:spPr>
            <p:txBody>
              <a:bodyPr/>
              <a:lstStyle/>
              <a:p>
                <a:r>
                  <a:rPr lang="en-US">
                    <a:noFill/>
                  </a:rPr>
                  <a:t> </a:t>
                </a:r>
              </a:p>
            </p:txBody>
          </p:sp>
        </mc:Fallback>
      </mc:AlternateContent>
      <p:pic>
        <p:nvPicPr>
          <p:cNvPr id="25" name="Picture 24" descr="Scores 1300 and 1400 are fed into the first equation.  ">
            <a:extLst>
              <a:ext uri="{FF2B5EF4-FFF2-40B4-BE49-F238E27FC236}">
                <a16:creationId xmlns:a16="http://schemas.microsoft.com/office/drawing/2014/main" id="{6A37A7B0-71F1-457E-B038-5DEC1671EEC9}"/>
              </a:ext>
            </a:extLst>
          </p:cNvPr>
          <p:cNvPicPr>
            <a:picLocks noChangeAspect="1"/>
          </p:cNvPicPr>
          <p:nvPr/>
        </p:nvPicPr>
        <p:blipFill>
          <a:blip r:embed="rId7"/>
          <a:stretch>
            <a:fillRect/>
          </a:stretch>
        </p:blipFill>
        <p:spPr>
          <a:xfrm>
            <a:off x="7630690" y="3200523"/>
            <a:ext cx="731583" cy="179847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0CF4824-BB42-81A5-CCB5-DEC9AAC25AE3}"/>
                  </a:ext>
                </a:extLst>
              </p:cNvPr>
              <p:cNvSpPr txBox="1"/>
              <p:nvPr/>
            </p:nvSpPr>
            <p:spPr>
              <a:xfrm>
                <a:off x="8304745" y="3173644"/>
                <a:ext cx="3782142" cy="1182055"/>
              </a:xfrm>
              <a:prstGeom prst="rect">
                <a:avLst/>
              </a:prstGeom>
              <a:noFill/>
            </p:spPr>
            <p:txBody>
              <a:bodyPr wrap="square" rtlCol="0">
                <a:spAutoFit/>
              </a:bodyPr>
              <a:lstStyle/>
              <a:p>
                <a:r>
                  <a:rPr lang="en-US" dirty="0">
                    <a:solidFill>
                      <a:srgbClr val="232F3E"/>
                    </a:solidFill>
                  </a:rPr>
                  <a:t>Average for admission = 0</a:t>
                </a:r>
              </a:p>
              <a:p>
                <a:endParaRPr lang="en-US" dirty="0">
                  <a:solidFill>
                    <a:srgbClr val="232F3E"/>
                  </a:solidFill>
                </a:endParaRPr>
              </a:p>
              <a:p>
                <a:pPr algn="ctr"/>
                <a14:m>
                  <m:oMathPara xmlns:m="http://schemas.openxmlformats.org/officeDocument/2006/math">
                    <m:oMathParaPr>
                      <m:jc m:val="centerGroup"/>
                    </m:oMathParaPr>
                    <m:oMath xmlns:m="http://schemas.openxmlformats.org/officeDocument/2006/math">
                      <m:r>
                        <a:rPr lang="en-US" sz="1800" b="0" i="1" smtClean="0">
                          <a:solidFill>
                            <a:srgbClr val="232F3E"/>
                          </a:solidFill>
                          <a:latin typeface="Cambria Math" panose="02040503050406030204" pitchFamily="18" charset="0"/>
                        </a:rPr>
                        <m:t> </m:t>
                      </m:r>
                      <m:sSub>
                        <m:sSubPr>
                          <m:ctrlPr>
                            <a:rPr lang="en-US" sz="1800" b="0" i="1" smtClean="0">
                              <a:solidFill>
                                <a:srgbClr val="232F3E"/>
                              </a:solidFill>
                              <a:latin typeface="Cambria Math" panose="02040503050406030204" pitchFamily="18" charset="0"/>
                            </a:rPr>
                          </m:ctrlPr>
                        </m:sSubPr>
                        <m:e>
                          <m:r>
                            <a:rPr lang="en-US" sz="1800" b="0" i="1" smtClean="0">
                              <a:solidFill>
                                <a:srgbClr val="232F3E"/>
                              </a:solidFill>
                              <a:latin typeface="Cambria Math" panose="02040503050406030204" pitchFamily="18" charset="0"/>
                            </a:rPr>
                            <m:t>𝑎𝑣𝑒𝑟𝑎𝑔𝑒</m:t>
                          </m:r>
                        </m:e>
                        <m:sub>
                          <m:r>
                            <a:rPr lang="en-US" sz="1800" b="0" i="1" smtClean="0">
                              <a:solidFill>
                                <a:srgbClr val="232F3E"/>
                              </a:solidFill>
                              <a:latin typeface="Cambria Math" panose="02040503050406030204" pitchFamily="18" charset="0"/>
                            </a:rPr>
                            <m:t>0</m:t>
                          </m:r>
                        </m:sub>
                      </m:sSub>
                      <m:r>
                        <a:rPr lang="en-US" sz="1800" b="0" i="1" smtClean="0">
                          <a:solidFill>
                            <a:srgbClr val="232F3E"/>
                          </a:solidFill>
                          <a:latin typeface="Cambria Math" panose="02040503050406030204" pitchFamily="18" charset="0"/>
                        </a:rPr>
                        <m:t>=</m:t>
                      </m:r>
                      <m:f>
                        <m:fPr>
                          <m:ctrlPr>
                            <a:rPr lang="en-US" sz="1800" b="0" i="1" smtClean="0">
                              <a:solidFill>
                                <a:srgbClr val="232F3E"/>
                              </a:solidFill>
                              <a:latin typeface="Cambria Math" panose="02040503050406030204" pitchFamily="18" charset="0"/>
                            </a:rPr>
                          </m:ctrlPr>
                        </m:fPr>
                        <m:num>
                          <m:d>
                            <m:dPr>
                              <m:ctrlPr>
                                <a:rPr lang="en-US" sz="1800" b="0" i="1" smtClean="0">
                                  <a:solidFill>
                                    <a:srgbClr val="232F3E"/>
                                  </a:solidFill>
                                  <a:latin typeface="Cambria Math" panose="02040503050406030204" pitchFamily="18" charset="0"/>
                                </a:rPr>
                              </m:ctrlPr>
                            </m:dPr>
                            <m:e>
                              <m:r>
                                <a:rPr lang="en-US" sz="1800" b="0" i="1" smtClean="0">
                                  <a:solidFill>
                                    <a:srgbClr val="232F3E"/>
                                  </a:solidFill>
                                  <a:latin typeface="Cambria Math" panose="02040503050406030204" pitchFamily="18" charset="0"/>
                                </a:rPr>
                                <m:t>1300+1400</m:t>
                              </m:r>
                            </m:e>
                          </m:d>
                        </m:num>
                        <m:den>
                          <m:r>
                            <a:rPr lang="en-US" sz="1800" b="0" i="1" smtClean="0">
                              <a:solidFill>
                                <a:srgbClr val="232F3E"/>
                              </a:solidFill>
                              <a:latin typeface="Cambria Math" panose="02040503050406030204" pitchFamily="18" charset="0"/>
                            </a:rPr>
                            <m:t>2</m:t>
                          </m:r>
                        </m:den>
                      </m:f>
                      <m:r>
                        <a:rPr lang="en-US" sz="1800" b="0" i="1" smtClean="0">
                          <a:solidFill>
                            <a:srgbClr val="232F3E"/>
                          </a:solidFill>
                          <a:latin typeface="Cambria Math" panose="02040503050406030204" pitchFamily="18" charset="0"/>
                        </a:rPr>
                        <m:t>=1350</m:t>
                      </m:r>
                    </m:oMath>
                  </m:oMathPara>
                </a14:m>
                <a:endParaRPr lang="en-US" sz="1800" dirty="0">
                  <a:solidFill>
                    <a:srgbClr val="232F3E"/>
                  </a:solidFill>
                </a:endParaRPr>
              </a:p>
            </p:txBody>
          </p:sp>
        </mc:Choice>
        <mc:Fallback xmlns="">
          <p:sp>
            <p:nvSpPr>
              <p:cNvPr id="22" name="TextBox 21">
                <a:extLst>
                  <a:ext uri="{FF2B5EF4-FFF2-40B4-BE49-F238E27FC236}">
                    <a16:creationId xmlns:a16="http://schemas.microsoft.com/office/drawing/2014/main" id="{A0CF4824-BB42-81A5-CCB5-DEC9AAC25AE3}"/>
                  </a:ext>
                </a:extLst>
              </p:cNvPr>
              <p:cNvSpPr txBox="1">
                <a:spLocks noRot="1" noChangeAspect="1" noMove="1" noResize="1" noEditPoints="1" noAdjustHandles="1" noChangeArrowheads="1" noChangeShapeType="1" noTextEdit="1"/>
              </p:cNvSpPr>
              <p:nvPr/>
            </p:nvSpPr>
            <p:spPr>
              <a:xfrm>
                <a:off x="8304745" y="3173644"/>
                <a:ext cx="3782142" cy="1182055"/>
              </a:xfrm>
              <a:prstGeom prst="rect">
                <a:avLst/>
              </a:prstGeom>
              <a:blipFill>
                <a:blip r:embed="rId8"/>
                <a:stretch>
                  <a:fillRect l="-1288" t="-2577"/>
                </a:stretch>
              </a:blipFill>
            </p:spPr>
            <p:txBody>
              <a:bodyPr/>
              <a:lstStyle/>
              <a:p>
                <a:r>
                  <a:rPr lang="en-US">
                    <a:noFill/>
                  </a:rPr>
                  <a:t> </a:t>
                </a:r>
              </a:p>
            </p:txBody>
          </p:sp>
        </mc:Fallback>
      </mc:AlternateContent>
      <p:pic>
        <p:nvPicPr>
          <p:cNvPr id="27" name="Picture 26" descr="Scores 1500 and 1600 are fed into the second equation. ">
            <a:extLst>
              <a:ext uri="{FF2B5EF4-FFF2-40B4-BE49-F238E27FC236}">
                <a16:creationId xmlns:a16="http://schemas.microsoft.com/office/drawing/2014/main" id="{7654436A-5821-4699-AF44-BA3F3BC236E7}"/>
              </a:ext>
            </a:extLst>
          </p:cNvPr>
          <p:cNvPicPr>
            <a:picLocks noChangeAspect="1"/>
          </p:cNvPicPr>
          <p:nvPr/>
        </p:nvPicPr>
        <p:blipFill>
          <a:blip r:embed="rId9"/>
          <a:stretch>
            <a:fillRect/>
          </a:stretch>
        </p:blipFill>
        <p:spPr>
          <a:xfrm>
            <a:off x="7624590" y="4913700"/>
            <a:ext cx="768163" cy="1390008"/>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7FE6AB1-B931-9B7D-D1A2-1DAB15825E01}"/>
                  </a:ext>
                </a:extLst>
              </p:cNvPr>
              <p:cNvSpPr txBox="1"/>
              <p:nvPr/>
            </p:nvSpPr>
            <p:spPr>
              <a:xfrm>
                <a:off x="8286007" y="5046992"/>
                <a:ext cx="3782142" cy="1182055"/>
              </a:xfrm>
              <a:prstGeom prst="rect">
                <a:avLst/>
              </a:prstGeom>
              <a:noFill/>
            </p:spPr>
            <p:txBody>
              <a:bodyPr wrap="square" rtlCol="0">
                <a:spAutoFit/>
              </a:bodyPr>
              <a:lstStyle/>
              <a:p>
                <a:r>
                  <a:rPr lang="en-US" dirty="0">
                    <a:solidFill>
                      <a:srgbClr val="232F3E"/>
                    </a:solidFill>
                  </a:rPr>
                  <a:t>Average for admission = 1</a:t>
                </a:r>
              </a:p>
              <a:p>
                <a:endParaRPr lang="en-US" dirty="0">
                  <a:solidFill>
                    <a:srgbClr val="232F3E"/>
                  </a:solidFill>
                </a:endParaRPr>
              </a:p>
              <a:p>
                <a:pPr algn="ctr"/>
                <a14:m>
                  <m:oMathPara xmlns:m="http://schemas.openxmlformats.org/officeDocument/2006/math">
                    <m:oMathParaPr>
                      <m:jc m:val="centerGroup"/>
                    </m:oMathParaPr>
                    <m:oMath xmlns:m="http://schemas.openxmlformats.org/officeDocument/2006/math">
                      <m:r>
                        <a:rPr lang="en-US" sz="1800" b="0" i="1" smtClean="0">
                          <a:solidFill>
                            <a:srgbClr val="232F3E"/>
                          </a:solidFill>
                          <a:latin typeface="Cambria Math" panose="02040503050406030204" pitchFamily="18" charset="0"/>
                        </a:rPr>
                        <m:t> </m:t>
                      </m:r>
                      <m:sSub>
                        <m:sSubPr>
                          <m:ctrlPr>
                            <a:rPr lang="en-US" sz="1800" b="0" i="1" smtClean="0">
                              <a:solidFill>
                                <a:srgbClr val="232F3E"/>
                              </a:solidFill>
                              <a:latin typeface="Cambria Math" panose="02040503050406030204" pitchFamily="18" charset="0"/>
                            </a:rPr>
                          </m:ctrlPr>
                        </m:sSubPr>
                        <m:e>
                          <m:r>
                            <a:rPr lang="en-US" sz="1800" b="0" i="1" smtClean="0">
                              <a:solidFill>
                                <a:srgbClr val="232F3E"/>
                              </a:solidFill>
                              <a:latin typeface="Cambria Math" panose="02040503050406030204" pitchFamily="18" charset="0"/>
                            </a:rPr>
                            <m:t>𝑎𝑣𝑒𝑟𝑎𝑔𝑒</m:t>
                          </m:r>
                        </m:e>
                        <m:sub>
                          <m:r>
                            <a:rPr lang="en-US" sz="1800" b="0" i="1" smtClean="0">
                              <a:solidFill>
                                <a:srgbClr val="232F3E"/>
                              </a:solidFill>
                              <a:latin typeface="Cambria Math" panose="02040503050406030204" pitchFamily="18" charset="0"/>
                            </a:rPr>
                            <m:t>1</m:t>
                          </m:r>
                        </m:sub>
                      </m:sSub>
                      <m:r>
                        <a:rPr lang="en-US" sz="1800" b="0" i="1" smtClean="0">
                          <a:solidFill>
                            <a:srgbClr val="232F3E"/>
                          </a:solidFill>
                          <a:latin typeface="Cambria Math" panose="02040503050406030204" pitchFamily="18" charset="0"/>
                        </a:rPr>
                        <m:t>=</m:t>
                      </m:r>
                      <m:f>
                        <m:fPr>
                          <m:ctrlPr>
                            <a:rPr lang="en-US" sz="1800" b="0" i="1" smtClean="0">
                              <a:solidFill>
                                <a:srgbClr val="232F3E"/>
                              </a:solidFill>
                              <a:latin typeface="Cambria Math" panose="02040503050406030204" pitchFamily="18" charset="0"/>
                            </a:rPr>
                          </m:ctrlPr>
                        </m:fPr>
                        <m:num>
                          <m:d>
                            <m:dPr>
                              <m:ctrlPr>
                                <a:rPr lang="en-US" sz="1800" b="0" i="1" smtClean="0">
                                  <a:solidFill>
                                    <a:srgbClr val="232F3E"/>
                                  </a:solidFill>
                                  <a:latin typeface="Cambria Math" panose="02040503050406030204" pitchFamily="18" charset="0"/>
                                </a:rPr>
                              </m:ctrlPr>
                            </m:dPr>
                            <m:e>
                              <m:r>
                                <a:rPr lang="en-US" sz="1800" b="0" i="1" smtClean="0">
                                  <a:solidFill>
                                    <a:srgbClr val="232F3E"/>
                                  </a:solidFill>
                                  <a:latin typeface="Cambria Math" panose="02040503050406030204" pitchFamily="18" charset="0"/>
                                </a:rPr>
                                <m:t>1500+1600</m:t>
                              </m:r>
                            </m:e>
                          </m:d>
                        </m:num>
                        <m:den>
                          <m:r>
                            <a:rPr lang="en-US" sz="1800" b="0" i="1" smtClean="0">
                              <a:solidFill>
                                <a:srgbClr val="232F3E"/>
                              </a:solidFill>
                              <a:latin typeface="Cambria Math" panose="02040503050406030204" pitchFamily="18" charset="0"/>
                            </a:rPr>
                            <m:t>2</m:t>
                          </m:r>
                        </m:den>
                      </m:f>
                      <m:r>
                        <a:rPr lang="en-US" sz="1800" b="0" i="1" smtClean="0">
                          <a:solidFill>
                            <a:srgbClr val="232F3E"/>
                          </a:solidFill>
                          <a:latin typeface="Cambria Math" panose="02040503050406030204" pitchFamily="18" charset="0"/>
                        </a:rPr>
                        <m:t>=1550</m:t>
                      </m:r>
                    </m:oMath>
                  </m:oMathPara>
                </a14:m>
                <a:endParaRPr lang="en-US" sz="1800" dirty="0">
                  <a:solidFill>
                    <a:srgbClr val="232F3E"/>
                  </a:solidFill>
                </a:endParaRPr>
              </a:p>
            </p:txBody>
          </p:sp>
        </mc:Choice>
        <mc:Fallback xmlns="">
          <p:sp>
            <p:nvSpPr>
              <p:cNvPr id="37" name="TextBox 36">
                <a:extLst>
                  <a:ext uri="{FF2B5EF4-FFF2-40B4-BE49-F238E27FC236}">
                    <a16:creationId xmlns:a16="http://schemas.microsoft.com/office/drawing/2014/main" id="{17FE6AB1-B931-9B7D-D1A2-1DAB15825E01}"/>
                  </a:ext>
                </a:extLst>
              </p:cNvPr>
              <p:cNvSpPr txBox="1">
                <a:spLocks noRot="1" noChangeAspect="1" noMove="1" noResize="1" noEditPoints="1" noAdjustHandles="1" noChangeArrowheads="1" noChangeShapeType="1" noTextEdit="1"/>
              </p:cNvSpPr>
              <p:nvPr/>
            </p:nvSpPr>
            <p:spPr>
              <a:xfrm>
                <a:off x="8286007" y="5046992"/>
                <a:ext cx="3782142" cy="1182055"/>
              </a:xfrm>
              <a:prstGeom prst="rect">
                <a:avLst/>
              </a:prstGeom>
              <a:blipFill>
                <a:blip r:embed="rId10"/>
                <a:stretch>
                  <a:fillRect l="-1288" t="-257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84428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18A2EB-1B6D-47B5-9547-F802BAA51FFB}"/>
              </a:ext>
            </a:extLst>
          </p:cNvPr>
          <p:cNvSpPr>
            <a:spLocks noGrp="1"/>
          </p:cNvSpPr>
          <p:nvPr>
            <p:ph type="sldNum" idx="97"/>
          </p:nvPr>
        </p:nvSpPr>
        <p:spPr/>
        <p:txBody>
          <a:bodyPr/>
          <a:lstStyle/>
          <a:p>
            <a:fld id="{86A8BF56-6CB3-514C-9A64-F39D95C9E25B}" type="slidenum">
              <a:rPr lang="en-US" smtClean="0"/>
              <a:pPr/>
              <a:t>14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2800" dirty="0"/>
              <a:t>DI removal example: Adjust the value of the disfavored group</a:t>
            </a:r>
          </a:p>
        </p:txBody>
      </p:sp>
      <p:sp>
        <p:nvSpPr>
          <p:cNvPr id="4" name="Content Placeholder 3">
            <a:extLst>
              <a:ext uri="{FF2B5EF4-FFF2-40B4-BE49-F238E27FC236}">
                <a16:creationId xmlns:a16="http://schemas.microsoft.com/office/drawing/2014/main" id="{950E67F8-039D-C516-944C-F87A0734D077}"/>
              </a:ext>
            </a:extLst>
          </p:cNvPr>
          <p:cNvSpPr>
            <a:spLocks noGrp="1"/>
          </p:cNvSpPr>
          <p:nvPr>
            <p:ph idx="2"/>
          </p:nvPr>
        </p:nvSpPr>
        <p:spPr/>
        <p:txBody>
          <a:bodyPr/>
          <a:lstStyle/>
          <a:p>
            <a:endParaRPr lang="en-US" dirty="0"/>
          </a:p>
        </p:txBody>
      </p:sp>
      <p:pic>
        <p:nvPicPr>
          <p:cNvPr id="21" name="Picture 20">
            <a:extLst>
              <a:ext uri="{FF2B5EF4-FFF2-40B4-BE49-F238E27FC236}">
                <a16:creationId xmlns:a16="http://schemas.microsoft.com/office/drawing/2014/main" id="{E6D4F639-C9E7-4014-BF40-08C5E6CDFBA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89555" y="1911598"/>
            <a:ext cx="3797687" cy="3860820"/>
          </a:xfrm>
          <a:prstGeom prst="rect">
            <a:avLst/>
          </a:prstGeom>
        </p:spPr>
      </p:pic>
      <p:pic>
        <p:nvPicPr>
          <p:cNvPr id="24" name="Picture 23">
            <a:extLst>
              <a:ext uri="{FF2B5EF4-FFF2-40B4-BE49-F238E27FC236}">
                <a16:creationId xmlns:a16="http://schemas.microsoft.com/office/drawing/2014/main" id="{6ABCEEC1-ABAB-4F4D-ACF6-09C050BD617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149954" y="1693401"/>
            <a:ext cx="3307559" cy="4448097"/>
          </a:xfrm>
          <a:prstGeom prst="rect">
            <a:avLst/>
          </a:prstGeom>
        </p:spPr>
      </p:pic>
      <p:pic>
        <p:nvPicPr>
          <p:cNvPr id="28" name="Picture 27" descr="Results for the two equations on the previous slide are used to update the scores for gender = F.">
            <a:extLst>
              <a:ext uri="{FF2B5EF4-FFF2-40B4-BE49-F238E27FC236}">
                <a16:creationId xmlns:a16="http://schemas.microsoft.com/office/drawing/2014/main" id="{FE084C2A-3BBD-46F0-840F-5ACCBFDA1D3A}"/>
              </a:ext>
            </a:extLst>
          </p:cNvPr>
          <p:cNvPicPr>
            <a:picLocks noChangeAspect="1"/>
          </p:cNvPicPr>
          <p:nvPr/>
        </p:nvPicPr>
        <p:blipFill>
          <a:blip r:embed="rId6"/>
          <a:stretch>
            <a:fillRect/>
          </a:stretch>
        </p:blipFill>
        <p:spPr>
          <a:xfrm>
            <a:off x="7621831" y="3473548"/>
            <a:ext cx="2377646" cy="2603218"/>
          </a:xfrm>
          <a:prstGeom prst="rect">
            <a:avLst/>
          </a:prstGeom>
        </p:spPr>
      </p:pic>
      <p:sp>
        <p:nvSpPr>
          <p:cNvPr id="17" name="TextBox 16">
            <a:extLst>
              <a:ext uri="{FF2B5EF4-FFF2-40B4-BE49-F238E27FC236}">
                <a16:creationId xmlns:a16="http://schemas.microsoft.com/office/drawing/2014/main" id="{D2CD955C-9C33-F306-C95F-2668CA08403B}"/>
              </a:ext>
            </a:extLst>
          </p:cNvPr>
          <p:cNvSpPr txBox="1"/>
          <p:nvPr/>
        </p:nvSpPr>
        <p:spPr>
          <a:xfrm>
            <a:off x="9636529" y="4205574"/>
            <a:ext cx="1953491" cy="1200329"/>
          </a:xfrm>
          <a:prstGeom prst="rect">
            <a:avLst/>
          </a:prstGeom>
          <a:noFill/>
        </p:spPr>
        <p:txBody>
          <a:bodyPr wrap="square" rtlCol="0">
            <a:spAutoFit/>
          </a:bodyPr>
          <a:lstStyle/>
          <a:p>
            <a:pPr algn="ctr"/>
            <a:r>
              <a:rPr lang="en-US" dirty="0">
                <a:solidFill>
                  <a:schemeClr val="tx2"/>
                </a:solidFill>
              </a:rPr>
              <a:t>Adjust the SAT feature value for the disfavored group.</a:t>
            </a:r>
          </a:p>
        </p:txBody>
      </p:sp>
      <p:graphicFrame>
        <p:nvGraphicFramePr>
          <p:cNvPr id="7" name="Table 11">
            <a:extLst>
              <a:ext uri="{FF2B5EF4-FFF2-40B4-BE49-F238E27FC236}">
                <a16:creationId xmlns:a16="http://schemas.microsoft.com/office/drawing/2014/main" id="{BB69FEDD-7E16-439B-70FE-ADE34F1FA010}"/>
              </a:ext>
            </a:extLst>
          </p:cNvPr>
          <p:cNvGraphicFramePr>
            <a:graphicFrameLocks noGrp="1"/>
          </p:cNvGraphicFramePr>
          <p:nvPr>
            <p:extLst>
              <p:ext uri="{D42A27DB-BD31-4B8C-83A1-F6EECF244321}">
                <p14:modId xmlns:p14="http://schemas.microsoft.com/office/powerpoint/2010/main" val="3271699930"/>
              </p:ext>
            </p:extLst>
          </p:nvPr>
        </p:nvGraphicFramePr>
        <p:xfrm>
          <a:off x="8647699" y="1685559"/>
          <a:ext cx="3253356" cy="1588659"/>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76309">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solidFill>
                      <a:schemeClr val="accent2">
                        <a:lumMod val="75000"/>
                      </a:schemeClr>
                    </a:solidFill>
                  </a:tcPr>
                </a:tc>
                <a:tc>
                  <a:txBody>
                    <a:bodyPr/>
                    <a:lstStyle/>
                    <a:p>
                      <a:pPr algn="ctr"/>
                      <a:r>
                        <a:rPr lang="en-US" dirty="0"/>
                        <a:t>Score</a:t>
                      </a:r>
                    </a:p>
                  </a:txBody>
                  <a:tcPr anchor="ctr">
                    <a:solidFill>
                      <a:schemeClr val="accent2">
                        <a:lumMod val="75000"/>
                      </a:schemeClr>
                    </a:solidFill>
                  </a:tcPr>
                </a:tc>
                <a:tc>
                  <a:txBody>
                    <a:bodyPr/>
                    <a:lstStyle/>
                    <a:p>
                      <a:pPr algn="ctr"/>
                      <a:r>
                        <a:rPr lang="en-US" dirty="0"/>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t>F</a:t>
                      </a:r>
                    </a:p>
                  </a:txBody>
                  <a:tcPr anchor="ctr"/>
                </a:tc>
                <a:tc>
                  <a:txBody>
                    <a:bodyPr/>
                    <a:lstStyle/>
                    <a:p>
                      <a:pPr algn="ctr"/>
                      <a:r>
                        <a:rPr lang="en-US" b="1" dirty="0">
                          <a:solidFill>
                            <a:srgbClr val="00B050"/>
                          </a:solidFill>
                        </a:rPr>
                        <a:t>1350</a:t>
                      </a:r>
                    </a:p>
                  </a:txBody>
                  <a:tcPr anchor="ctr"/>
                </a:tc>
                <a:tc>
                  <a:txBody>
                    <a:bodyPr/>
                    <a:lstStyle/>
                    <a:p>
                      <a:pPr algn="ctr"/>
                      <a:r>
                        <a:rPr lang="en-US" dirty="0"/>
                        <a:t>0</a:t>
                      </a:r>
                    </a:p>
                  </a:txBody>
                  <a:tcPr anchor="ctr"/>
                </a:tc>
                <a:extLst>
                  <a:ext uri="{0D108BD9-81ED-4DB2-BD59-A6C34878D82A}">
                    <a16:rowId xmlns:a16="http://schemas.microsoft.com/office/drawing/2014/main" val="4008391598"/>
                  </a:ext>
                </a:extLst>
              </a:tr>
              <a:tr h="529553">
                <a:tc>
                  <a:txBody>
                    <a:bodyPr/>
                    <a:lstStyle/>
                    <a:p>
                      <a:pPr algn="ctr"/>
                      <a:r>
                        <a:rPr lang="en-US" dirty="0"/>
                        <a:t>F</a:t>
                      </a:r>
                    </a:p>
                  </a:txBody>
                  <a:tcPr anchor="ctr"/>
                </a:tc>
                <a:tc>
                  <a:txBody>
                    <a:bodyPr/>
                    <a:lstStyle/>
                    <a:p>
                      <a:pPr algn="ctr"/>
                      <a:r>
                        <a:rPr lang="en-US" b="1" dirty="0">
                          <a:solidFill>
                            <a:srgbClr val="00B050"/>
                          </a:solidFill>
                        </a:rPr>
                        <a:t>1550</a:t>
                      </a:r>
                    </a:p>
                  </a:txBody>
                  <a:tcPr anchor="ctr"/>
                </a:tc>
                <a:tc>
                  <a:txBody>
                    <a:bodyPr/>
                    <a:lstStyle/>
                    <a:p>
                      <a:pPr algn="ctr"/>
                      <a:r>
                        <a:rPr lang="en-US" dirty="0"/>
                        <a:t>1</a:t>
                      </a:r>
                    </a:p>
                  </a:txBody>
                  <a:tcPr anchor="ctr"/>
                </a:tc>
                <a:extLst>
                  <a:ext uri="{0D108BD9-81ED-4DB2-BD59-A6C34878D82A}">
                    <a16:rowId xmlns:a16="http://schemas.microsoft.com/office/drawing/2014/main" val="21551582"/>
                  </a:ext>
                </a:extLst>
              </a:tr>
            </a:tbl>
          </a:graphicData>
        </a:graphic>
      </p:graphicFrame>
    </p:spTree>
    <p:custDataLst>
      <p:tags r:id="rId1"/>
    </p:custDataLst>
    <p:extLst>
      <p:ext uri="{BB962C8B-B14F-4D97-AF65-F5344CB8AC3E}">
        <p14:creationId xmlns:p14="http://schemas.microsoft.com/office/powerpoint/2010/main" val="2731776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FF0951-1C77-4F21-85AC-3EF66E609ADF}"/>
              </a:ext>
            </a:extLst>
          </p:cNvPr>
          <p:cNvSpPr>
            <a:spLocks noGrp="1"/>
          </p:cNvSpPr>
          <p:nvPr>
            <p:ph type="sldNum" idx="97"/>
          </p:nvPr>
        </p:nvSpPr>
        <p:spPr/>
        <p:txBody>
          <a:bodyPr/>
          <a:lstStyle/>
          <a:p>
            <a:fld id="{86A8BF56-6CB3-514C-9A64-F39D95C9E25B}" type="slidenum">
              <a:rPr lang="en-US" smtClean="0"/>
              <a:pPr/>
              <a:t>15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DI removal in practice: Use synthetic sampling</a:t>
            </a:r>
          </a:p>
        </p:txBody>
      </p:sp>
      <p:sp>
        <p:nvSpPr>
          <p:cNvPr id="3" name="Content Placeholder 2">
            <a:extLst>
              <a:ext uri="{FF2B5EF4-FFF2-40B4-BE49-F238E27FC236}">
                <a16:creationId xmlns:a16="http://schemas.microsoft.com/office/drawing/2014/main" id="{C5D73CE3-8E7C-31A8-89A5-C8CDB20AF831}"/>
              </a:ext>
            </a:extLst>
          </p:cNvPr>
          <p:cNvSpPr>
            <a:spLocks noGrp="1"/>
          </p:cNvSpPr>
          <p:nvPr>
            <p:ph idx="2"/>
          </p:nvPr>
        </p:nvSpPr>
        <p:spPr/>
        <p:txBody>
          <a:bodyPr/>
          <a:lstStyle/>
          <a:p>
            <a:endParaRPr lang="en-US"/>
          </a:p>
        </p:txBody>
      </p:sp>
      <p:pic>
        <p:nvPicPr>
          <p:cNvPr id="9" name="Picture 8" descr="Graph of probability density functions of SAT scores. Details in notes. ">
            <a:extLst>
              <a:ext uri="{FF2B5EF4-FFF2-40B4-BE49-F238E27FC236}">
                <a16:creationId xmlns:a16="http://schemas.microsoft.com/office/drawing/2014/main" id="{B30A1F6F-DCA9-45AE-BB6E-D56708925A15}"/>
              </a:ext>
            </a:extLst>
          </p:cNvPr>
          <p:cNvPicPr>
            <a:picLocks noChangeAspect="1"/>
          </p:cNvPicPr>
          <p:nvPr/>
        </p:nvPicPr>
        <p:blipFill>
          <a:blip r:embed="rId4"/>
          <a:stretch>
            <a:fillRect/>
          </a:stretch>
        </p:blipFill>
        <p:spPr>
          <a:xfrm>
            <a:off x="548555" y="1590345"/>
            <a:ext cx="7090263" cy="4218798"/>
          </a:xfrm>
          <a:prstGeom prst="rect">
            <a:avLst/>
          </a:prstGeom>
        </p:spPr>
      </p:pic>
      <p:sp>
        <p:nvSpPr>
          <p:cNvPr id="14" name="Content Placeholder 5">
            <a:extLst>
              <a:ext uri="{FF2B5EF4-FFF2-40B4-BE49-F238E27FC236}">
                <a16:creationId xmlns:a16="http://schemas.microsoft.com/office/drawing/2014/main" id="{452FA9EF-14A6-413B-BBE0-F0026C7CD0EB}"/>
              </a:ext>
            </a:extLst>
          </p:cNvPr>
          <p:cNvSpPr txBox="1">
            <a:spLocks/>
          </p:cNvSpPr>
          <p:nvPr/>
        </p:nvSpPr>
        <p:spPr>
          <a:xfrm>
            <a:off x="8101800" y="1728863"/>
            <a:ext cx="3541645" cy="3941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buFont typeface="Amazon Ember Display"/>
              <a:buNone/>
            </a:pPr>
            <a:r>
              <a:rPr lang="en-US" dirty="0"/>
              <a:t>In practice, use synthetic sampling to generate synthetic data for underrepresented individuals (for example, women with high SAT scores) to increase prevalence.</a:t>
            </a:r>
          </a:p>
        </p:txBody>
      </p:sp>
    </p:spTree>
    <p:custDataLst>
      <p:tags r:id="rId1"/>
    </p:custDataLst>
    <p:extLst>
      <p:ext uri="{BB962C8B-B14F-4D97-AF65-F5344CB8AC3E}">
        <p14:creationId xmlns:p14="http://schemas.microsoft.com/office/powerpoint/2010/main" val="406715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B1BC3B-E840-40D5-A617-58BD183FFB67}"/>
              </a:ext>
            </a:extLst>
          </p:cNvPr>
          <p:cNvSpPr>
            <a:spLocks noGrp="1"/>
          </p:cNvSpPr>
          <p:nvPr>
            <p:ph type="sldNum" idx="97"/>
          </p:nvPr>
        </p:nvSpPr>
        <p:spPr/>
        <p:txBody>
          <a:bodyPr/>
          <a:lstStyle/>
          <a:p>
            <a:fld id="{86A8BF56-6CB3-514C-9A64-F39D95C9E25B}" type="slidenum">
              <a:rPr lang="en-US" smtClean="0"/>
              <a:pPr/>
              <a:t>16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DI as a bias quantifier</a:t>
            </a:r>
          </a:p>
        </p:txBody>
      </p:sp>
      <p:sp>
        <p:nvSpPr>
          <p:cNvPr id="7" name="Content Placeholder 6">
            <a:extLst>
              <a:ext uri="{FF2B5EF4-FFF2-40B4-BE49-F238E27FC236}">
                <a16:creationId xmlns:a16="http://schemas.microsoft.com/office/drawing/2014/main" id="{92700B1D-C5C7-47C5-B915-81F425136A62}"/>
              </a:ext>
            </a:extLst>
          </p:cNvPr>
          <p:cNvSpPr>
            <a:spLocks noGrp="1"/>
          </p:cNvSpPr>
          <p:nvPr>
            <p:ph idx="2"/>
          </p:nvPr>
        </p:nvSpPr>
        <p:spPr>
          <a:xfrm>
            <a:off x="365760" y="1165536"/>
            <a:ext cx="5669280" cy="5262696"/>
          </a:xfrm>
        </p:spPr>
        <p:txBody>
          <a:bodyPr/>
          <a:lstStyle/>
          <a:p>
            <a:r>
              <a:rPr lang="en-US" dirty="0"/>
              <a:t>DI can also be applied to evaluate model predictions. </a:t>
            </a:r>
          </a:p>
          <a:p>
            <a:r>
              <a:rPr lang="en-US" dirty="0"/>
              <a:t>Use the same DI equation, but use predicted labels.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14BE7F-FC31-887C-5725-FA109318D772}"/>
                  </a:ext>
                </a:extLst>
              </p:cNvPr>
              <p:cNvSpPr txBox="1"/>
              <p:nvPr/>
            </p:nvSpPr>
            <p:spPr>
              <a:xfrm>
                <a:off x="1291516" y="3429000"/>
                <a:ext cx="3169182" cy="1441933"/>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f>
                        <m:fPr>
                          <m:ctrlPr>
                            <a:rPr lang="en-US" sz="3200" i="1" smtClean="0">
                              <a:latin typeface="Cambria Math" panose="02040503050406030204" pitchFamily="18" charset="0"/>
                              <a:ea typeface="Cambria Math" panose="02040503050406030204" pitchFamily="18" charset="0"/>
                            </a:rPr>
                          </m:ctrlPr>
                        </m:fPr>
                        <m:num>
                          <m:f>
                            <m:fPr>
                              <m:type m:val="skw"/>
                              <m:ctrlPr>
                                <a:rPr lang="en-US" sz="3200" i="1">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11</m:t>
                              </m:r>
                            </m:num>
                            <m:den>
                              <m:r>
                                <a:rPr lang="en-US" sz="3200" i="1">
                                  <a:latin typeface="Cambria Math" panose="02040503050406030204" pitchFamily="18" charset="0"/>
                                  <a:ea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4</m:t>
                              </m:r>
                            </m:den>
                          </m:f>
                        </m:num>
                        <m:den>
                          <m:f>
                            <m:fPr>
                              <m:type m:val="skw"/>
                              <m:ctrlPr>
                                <a:rPr lang="en-US" sz="3200" i="1" smtClean="0">
                                  <a:solidFill>
                                    <a:schemeClr val="accent6"/>
                                  </a:solidFill>
                                  <a:latin typeface="Cambria Math" panose="02040503050406030204" pitchFamily="18" charset="0"/>
                                  <a:ea typeface="Cambria Math" panose="02040503050406030204" pitchFamily="18" charset="0"/>
                                </a:rPr>
                              </m:ctrlPr>
                            </m:fPr>
                            <m:num>
                              <m:r>
                                <a:rPr lang="en-US" sz="3200" i="1">
                                  <a:solidFill>
                                    <a:schemeClr val="accent6"/>
                                  </a:solidFill>
                                  <a:latin typeface="Cambria Math" panose="02040503050406030204" pitchFamily="18" charset="0"/>
                                  <a:ea typeface="Cambria Math" panose="02040503050406030204" pitchFamily="18" charset="0"/>
                                </a:rPr>
                                <m:t>7</m:t>
                              </m:r>
                            </m:num>
                            <m:den>
                              <m:r>
                                <a:rPr lang="en-US" sz="3200" i="1">
                                  <a:solidFill>
                                    <a:schemeClr val="accent6"/>
                                  </a:solidFill>
                                  <a:latin typeface="Cambria Math" panose="02040503050406030204" pitchFamily="18" charset="0"/>
                                  <a:ea typeface="Cambria Math" panose="02040503050406030204" pitchFamily="18" charset="0"/>
                                </a:rPr>
                                <m:t>1</m:t>
                              </m:r>
                              <m:r>
                                <a:rPr lang="en-US" sz="3200" b="0" i="1" smtClean="0">
                                  <a:solidFill>
                                    <a:schemeClr val="accent6"/>
                                  </a:solidFill>
                                  <a:latin typeface="Cambria Math" panose="02040503050406030204" pitchFamily="18" charset="0"/>
                                  <a:ea typeface="Cambria Math" panose="02040503050406030204" pitchFamily="18" charset="0"/>
                                </a:rPr>
                                <m:t>2</m:t>
                              </m:r>
                            </m:den>
                          </m:f>
                        </m:den>
                      </m:f>
                      <m:r>
                        <a:rPr lang="en-US" sz="3200" b="0" i="1" smtClean="0">
                          <a:solidFill>
                            <a:schemeClr val="tx1"/>
                          </a:solidFill>
                          <a:latin typeface="Cambria Math" panose="02040503050406030204" pitchFamily="18" charset="0"/>
                          <a:ea typeface="Cambria Math" panose="02040503050406030204" pitchFamily="18" charset="0"/>
                        </a:rPr>
                        <m:t>≈0.79</m:t>
                      </m:r>
                    </m:oMath>
                  </m:oMathPara>
                </a14:m>
                <a:endParaRPr lang="en-US" sz="2200"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8614BE7F-FC31-887C-5725-FA109318D772}"/>
                  </a:ext>
                </a:extLst>
              </p:cNvPr>
              <p:cNvSpPr txBox="1">
                <a:spLocks noRot="1" noChangeAspect="1" noMove="1" noResize="1" noEditPoints="1" noAdjustHandles="1" noChangeArrowheads="1" noChangeShapeType="1" noTextEdit="1"/>
              </p:cNvSpPr>
              <p:nvPr/>
            </p:nvSpPr>
            <p:spPr>
              <a:xfrm>
                <a:off x="1291516" y="3429000"/>
                <a:ext cx="3169182" cy="1441933"/>
              </a:xfrm>
              <a:prstGeom prst="rect">
                <a:avLst/>
              </a:prstGeom>
              <a:blipFill>
                <a:blip r:embed="rId4"/>
                <a:stretch>
                  <a:fillRect l="-6375" t="-68421" b="-102632"/>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4850D9C4-432A-C3EC-9DA4-BF4D5AAABB0A}"/>
              </a:ext>
            </a:extLst>
          </p:cNvPr>
          <p:cNvSpPr txBox="1"/>
          <p:nvPr/>
        </p:nvSpPr>
        <p:spPr>
          <a:xfrm>
            <a:off x="868007" y="5245876"/>
            <a:ext cx="4535265" cy="1200329"/>
          </a:xfrm>
          <a:prstGeom prst="rect">
            <a:avLst/>
          </a:prstGeom>
          <a:noFill/>
        </p:spPr>
        <p:txBody>
          <a:bodyPr wrap="square" rtlCol="0">
            <a:spAutoFit/>
          </a:bodyPr>
          <a:lstStyle/>
          <a:p>
            <a:r>
              <a:rPr lang="en-US" dirty="0">
                <a:solidFill>
                  <a:schemeClr val="tx2"/>
                </a:solidFill>
              </a:rPr>
              <a:t>Note: When to use DI needs to be considered carefully because maximizing for fairness can lead to a model with worse performance in the process.</a:t>
            </a:r>
          </a:p>
        </p:txBody>
      </p:sp>
      <p:pic>
        <p:nvPicPr>
          <p:cNvPr id="11" name="Picture 10">
            <a:extLst>
              <a:ext uri="{FF2B5EF4-FFF2-40B4-BE49-F238E27FC236}">
                <a16:creationId xmlns:a16="http://schemas.microsoft.com/office/drawing/2014/main" id="{2DD00B87-D899-4E6E-BA11-1D19D244D58C}"/>
              </a:ext>
            </a:extLst>
          </p:cNvPr>
          <p:cNvPicPr>
            <a:picLocks noChangeAspect="1"/>
          </p:cNvPicPr>
          <p:nvPr/>
        </p:nvPicPr>
        <p:blipFill>
          <a:blip r:embed="rId5"/>
          <a:srcRect/>
          <a:stretch/>
        </p:blipFill>
        <p:spPr>
          <a:xfrm>
            <a:off x="6035040" y="1450649"/>
            <a:ext cx="5592085" cy="5148661"/>
          </a:xfrm>
          <a:prstGeom prst="rect">
            <a:avLst/>
          </a:prstGeom>
        </p:spPr>
      </p:pic>
    </p:spTree>
    <p:custDataLst>
      <p:tags r:id="rId1"/>
    </p:custDataLst>
    <p:extLst>
      <p:ext uri="{BB962C8B-B14F-4D97-AF65-F5344CB8AC3E}">
        <p14:creationId xmlns:p14="http://schemas.microsoft.com/office/powerpoint/2010/main" val="451909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79D380-AE7F-4AC4-8F77-150D0D8D3D03}"/>
              </a:ext>
            </a:extLst>
          </p:cNvPr>
          <p:cNvSpPr>
            <a:spLocks noGrp="1"/>
          </p:cNvSpPr>
          <p:nvPr>
            <p:ph type="sldNum" idx="97"/>
          </p:nvPr>
        </p:nvSpPr>
        <p:spPr/>
        <p:txBody>
          <a:bodyPr/>
          <a:lstStyle/>
          <a:p>
            <a:fld id="{86A8BF56-6CB3-514C-9A64-F39D95C9E25B}" type="slidenum">
              <a:rPr lang="en-US" smtClean="0"/>
              <a:pPr/>
              <a:t>17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Limitations of preprocessing methods</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A trade-off exists between accuracy and fairness improvement. For example, applying weights to data decreases the accuracy of the model.</a:t>
            </a:r>
          </a:p>
          <a:p>
            <a:r>
              <a:rPr lang="en-US" dirty="0"/>
              <a:t>After removing information, you cannot re-engineer it back. It might be better not to lose information early in the process:</a:t>
            </a:r>
          </a:p>
          <a:p>
            <a:pPr lvl="1"/>
            <a:r>
              <a:rPr lang="en-US" dirty="0"/>
              <a:t>You can’t be sure whether all proxies are captured.</a:t>
            </a:r>
          </a:p>
          <a:p>
            <a:pPr lvl="1"/>
            <a:r>
              <a:rPr lang="en-US" dirty="0"/>
              <a:t>Synthetic inputs can be far from natural distributions.</a:t>
            </a:r>
          </a:p>
        </p:txBody>
      </p:sp>
    </p:spTree>
    <p:custDataLst>
      <p:tags r:id="rId1"/>
    </p:custDataLst>
    <p:extLst>
      <p:ext uri="{BB962C8B-B14F-4D97-AF65-F5344CB8AC3E}">
        <p14:creationId xmlns:p14="http://schemas.microsoft.com/office/powerpoint/2010/main" val="1847257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pPr/>
              <a:t>18</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lstStyle/>
          <a:p>
            <a:r>
              <a:rPr lang="en-US" dirty="0"/>
              <a:t>Bias mitigation during model training</a:t>
            </a:r>
          </a:p>
        </p:txBody>
      </p:sp>
      <p:sp>
        <p:nvSpPr>
          <p:cNvPr id="4" name="Text Placeholder 3">
            <a:extLst>
              <a:ext uri="{FF2B5EF4-FFF2-40B4-BE49-F238E27FC236}">
                <a16:creationId xmlns:a16="http://schemas.microsoft.com/office/drawing/2014/main" id="{2550A012-1849-3E66-2070-A95F6000D75C}"/>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59643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2AF18-0091-4ED3-A0AA-1121F16C251A}"/>
              </a:ext>
            </a:extLst>
          </p:cNvPr>
          <p:cNvSpPr>
            <a:spLocks noGrp="1"/>
          </p:cNvSpPr>
          <p:nvPr>
            <p:ph type="sldNum" idx="97"/>
          </p:nvPr>
        </p:nvSpPr>
        <p:spPr/>
        <p:txBody>
          <a:bodyPr/>
          <a:lstStyle/>
          <a:p>
            <a:fld id="{86A8BF56-6CB3-514C-9A64-F39D95C9E25B}" type="slidenum">
              <a:rPr lang="en-US" smtClean="0"/>
              <a:pPr/>
              <a:t>19</a:t>
            </a:fld>
            <a:endParaRPr lang="en-US" dirty="0"/>
          </a:p>
        </p:txBody>
      </p:sp>
      <p:sp>
        <p:nvSpPr>
          <p:cNvPr id="5" name="Title 4">
            <a:extLst>
              <a:ext uri="{FF2B5EF4-FFF2-40B4-BE49-F238E27FC236}">
                <a16:creationId xmlns:a16="http://schemas.microsoft.com/office/drawing/2014/main" id="{CAAB7755-7B56-4490-A953-4605B2519F12}"/>
              </a:ext>
            </a:extLst>
          </p:cNvPr>
          <p:cNvSpPr>
            <a:spLocks noGrp="1"/>
          </p:cNvSpPr>
          <p:nvPr>
            <p:ph type="title" idx="1"/>
          </p:nvPr>
        </p:nvSpPr>
        <p:spPr/>
        <p:txBody>
          <a:bodyPr/>
          <a:lstStyle/>
          <a:p>
            <a:r>
              <a:rPr lang="en-US" dirty="0"/>
              <a:t>Bias mitigation through constraints</a:t>
            </a:r>
          </a:p>
        </p:txBody>
      </p:sp>
      <p:sp>
        <p:nvSpPr>
          <p:cNvPr id="3" name="Content Placeholder 2">
            <a:extLst>
              <a:ext uri="{FF2B5EF4-FFF2-40B4-BE49-F238E27FC236}">
                <a16:creationId xmlns:a16="http://schemas.microsoft.com/office/drawing/2014/main" id="{70DCD067-9538-A934-218A-71FD55E99C0F}"/>
              </a:ext>
            </a:extLst>
          </p:cNvPr>
          <p:cNvSpPr>
            <a:spLocks noGrp="1"/>
          </p:cNvSpPr>
          <p:nvPr>
            <p:ph idx="2"/>
          </p:nvPr>
        </p:nvSpPr>
        <p:spPr/>
        <p:txBody>
          <a:bodyPr/>
          <a:lstStyle/>
          <a:p>
            <a:endParaRPr lang="en-US"/>
          </a:p>
        </p:txBody>
      </p:sp>
      <p:sp>
        <p:nvSpPr>
          <p:cNvPr id="7" name="Text Placeholder 6">
            <a:extLst>
              <a:ext uri="{FF2B5EF4-FFF2-40B4-BE49-F238E27FC236}">
                <a16:creationId xmlns:a16="http://schemas.microsoft.com/office/drawing/2014/main" id="{209D09A6-24BC-4333-8960-B9E4C465FF7A}"/>
              </a:ext>
            </a:extLst>
          </p:cNvPr>
          <p:cNvSpPr>
            <a:spLocks noGrp="1"/>
          </p:cNvSpPr>
          <p:nvPr>
            <p:ph type="body" idx="3"/>
          </p:nvPr>
        </p:nvSpPr>
        <p:spPr/>
        <p:txBody>
          <a:bodyPr/>
          <a:lstStyle/>
          <a:p>
            <a:r>
              <a:rPr lang="en-US" dirty="0"/>
              <a:t>Regularization</a:t>
            </a:r>
          </a:p>
          <a:p>
            <a:r>
              <a:rPr lang="en-US" dirty="0"/>
              <a:t>Fairness penalty term</a:t>
            </a:r>
          </a:p>
        </p:txBody>
      </p:sp>
    </p:spTree>
    <p:custDataLst>
      <p:tags r:id="rId1"/>
    </p:custDataLst>
    <p:extLst>
      <p:ext uri="{BB962C8B-B14F-4D97-AF65-F5344CB8AC3E}">
        <p14:creationId xmlns:p14="http://schemas.microsoft.com/office/powerpoint/2010/main" val="2388253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EB53B1-7FF6-48D1-A89C-2E76C26CB98E}"/>
              </a:ext>
            </a:extLst>
          </p:cNvPr>
          <p:cNvSpPr>
            <a:spLocks noGrp="1"/>
          </p:cNvSpPr>
          <p:nvPr>
            <p:ph type="sldNum" idx="97"/>
          </p:nvPr>
        </p:nvSpPr>
        <p:spPr/>
        <p:txBody>
          <a:bodyPr/>
          <a:lstStyle/>
          <a:p>
            <a:fld id="{86A8BF56-6CB3-514C-9A64-F39D95C9E25B}" type="slidenum">
              <a:rPr lang="en-US" smtClean="0"/>
              <a:pPr/>
              <a:t>2</a:t>
            </a:fld>
            <a:endParaRPr lang="en-US" dirty="0"/>
          </a:p>
        </p:txBody>
      </p:sp>
      <p:sp>
        <p:nvSpPr>
          <p:cNvPr id="2" name="Title 1">
            <a:extLst>
              <a:ext uri="{FF2B5EF4-FFF2-40B4-BE49-F238E27FC236}">
                <a16:creationId xmlns:a16="http://schemas.microsoft.com/office/drawing/2014/main" id="{3C3EF600-126B-961F-2078-65133C5C20C8}"/>
              </a:ext>
            </a:extLst>
          </p:cNvPr>
          <p:cNvSpPr>
            <a:spLocks noGrp="1"/>
          </p:cNvSpPr>
          <p:nvPr>
            <p:ph type="title" idx="1"/>
          </p:nvPr>
        </p:nvSpPr>
        <p:spPr/>
        <p:txBody>
          <a:bodyPr/>
          <a:lstStyle/>
          <a:p>
            <a:r>
              <a:rPr lang="en-US" dirty="0"/>
              <a:t>Today’s activities</a:t>
            </a:r>
          </a:p>
        </p:txBody>
      </p:sp>
      <p:sp>
        <p:nvSpPr>
          <p:cNvPr id="5" name="Content Placeholder 4">
            <a:extLst>
              <a:ext uri="{FF2B5EF4-FFF2-40B4-BE49-F238E27FC236}">
                <a16:creationId xmlns:a16="http://schemas.microsoft.com/office/drawing/2014/main" id="{027E60A6-2FB6-6882-CDCF-BBB8C6661025}"/>
              </a:ext>
            </a:extLst>
          </p:cNvPr>
          <p:cNvSpPr>
            <a:spLocks noGrp="1"/>
          </p:cNvSpPr>
          <p:nvPr>
            <p:ph idx="2"/>
          </p:nvPr>
        </p:nvSpPr>
        <p:spPr/>
        <p:txBody>
          <a:bodyPr/>
          <a:lstStyle/>
          <a:p>
            <a:endParaRPr lang="en-US"/>
          </a:p>
        </p:txBody>
      </p:sp>
      <p:sp>
        <p:nvSpPr>
          <p:cNvPr id="4" name="Text Placeholder 3">
            <a:extLst>
              <a:ext uri="{FF2B5EF4-FFF2-40B4-BE49-F238E27FC236}">
                <a16:creationId xmlns:a16="http://schemas.microsoft.com/office/drawing/2014/main" id="{426F30B1-5C59-1BDF-5D0A-1A71D24ADC14}"/>
              </a:ext>
            </a:extLst>
          </p:cNvPr>
          <p:cNvSpPr>
            <a:spLocks noGrp="1"/>
          </p:cNvSpPr>
          <p:nvPr>
            <p:ph type="body" idx="3"/>
          </p:nvPr>
        </p:nvSpPr>
        <p:spPr/>
        <p:txBody>
          <a:bodyPr/>
          <a:lstStyle/>
          <a:p>
            <a:r>
              <a:rPr lang="en-US" dirty="0"/>
              <a:t>Preprocessing for bias mitigation</a:t>
            </a:r>
          </a:p>
          <a:p>
            <a:r>
              <a:rPr lang="en-US" dirty="0"/>
              <a:t>Bias mitigation during model training</a:t>
            </a:r>
          </a:p>
          <a:p>
            <a:r>
              <a:rPr lang="en-US" dirty="0"/>
              <a:t>Bias mitigation in postprocessing</a:t>
            </a:r>
          </a:p>
        </p:txBody>
      </p:sp>
    </p:spTree>
    <p:custDataLst>
      <p:tags r:id="rId1"/>
    </p:custDataLst>
    <p:extLst>
      <p:ext uri="{BB962C8B-B14F-4D97-AF65-F5344CB8AC3E}">
        <p14:creationId xmlns:p14="http://schemas.microsoft.com/office/powerpoint/2010/main" val="32163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D998FA-860C-4EA9-9E9E-EDD1ABBC11F1}"/>
              </a:ext>
            </a:extLst>
          </p:cNvPr>
          <p:cNvSpPr>
            <a:spLocks noGrp="1"/>
          </p:cNvSpPr>
          <p:nvPr>
            <p:ph type="sldNum" idx="97"/>
          </p:nvPr>
        </p:nvSpPr>
        <p:spPr/>
        <p:txBody>
          <a:bodyPr/>
          <a:lstStyle/>
          <a:p>
            <a:fld id="{86A8BF56-6CB3-514C-9A64-F39D95C9E25B}" type="slidenum">
              <a:rPr lang="en-US" smtClean="0"/>
              <a:pPr/>
              <a:t>20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Regularization</a:t>
            </a:r>
          </a:p>
        </p:txBody>
      </p:sp>
      <mc:AlternateContent xmlns:mc="http://schemas.openxmlformats.org/markup-compatibility/2006" xmlns:a14="http://schemas.microsoft.com/office/drawing/2010/main">
        <mc:Choice Requires="a14">
          <p:sp>
            <p:nvSpPr>
              <p:cNvPr id="3" name="Tune">
                <a:extLst>
                  <a:ext uri="{FF2B5EF4-FFF2-40B4-BE49-F238E27FC236}">
                    <a16:creationId xmlns:a16="http://schemas.microsoft.com/office/drawing/2014/main" id="{46A9EFB8-9805-7D17-42F8-F049D80BE568}"/>
                  </a:ext>
                </a:extLst>
              </p:cNvPr>
              <p:cNvSpPr>
                <a:spLocks noGrp="1"/>
              </p:cNvSpPr>
              <p:nvPr>
                <p:ph idx="2"/>
              </p:nvPr>
            </p:nvSpPr>
            <p:spPr>
              <a:xfrm>
                <a:off x="365760" y="1165536"/>
                <a:ext cx="11466576" cy="827176"/>
              </a:xfrm>
            </p:spPr>
            <p:txBody>
              <a:bodyPr/>
              <a:lstStyle/>
              <a:p>
                <a:r>
                  <a:rPr lang="en-US" dirty="0"/>
                  <a:t>Tune model complexity by adding a penalty for complexity to the cost function, </a:t>
                </a:r>
                <a14:m>
                  <m:oMath xmlns:m="http://schemas.openxmlformats.org/officeDocument/2006/math">
                    <m:r>
                      <a:rPr lang="en-US">
                        <a:latin typeface="Cambria Math" panose="02040503050406030204" pitchFamily="18" charset="0"/>
                      </a:rPr>
                      <m:t>𝐶</m:t>
                    </m:r>
                    <m:d>
                      <m:dPr>
                        <m:ctrlPr>
                          <a:rPr lang="en-US" i="1">
                            <a:latin typeface="Cambria Math" panose="02040503050406030204" pitchFamily="18" charset="0"/>
                          </a:rPr>
                        </m:ctrlPr>
                      </m:dPr>
                      <m:e>
                        <m:r>
                          <a:rPr lang="en-US">
                            <a:latin typeface="Cambria Math" panose="02040503050406030204" pitchFamily="18" charset="0"/>
                          </a:rPr>
                          <m:t>𝑤</m:t>
                        </m:r>
                      </m:e>
                    </m:d>
                  </m:oMath>
                </a14:m>
                <a:r>
                  <a:rPr lang="en-US" dirty="0"/>
                  <a:t>:</a:t>
                </a:r>
              </a:p>
            </p:txBody>
          </p:sp>
        </mc:Choice>
        <mc:Fallback xmlns="">
          <p:sp>
            <p:nvSpPr>
              <p:cNvPr id="3" name="Tune">
                <a:extLst>
                  <a:ext uri="{FF2B5EF4-FFF2-40B4-BE49-F238E27FC236}">
                    <a16:creationId xmlns:a16="http://schemas.microsoft.com/office/drawing/2014/main" id="{46A9EFB8-9805-7D17-42F8-F049D80BE568}"/>
                  </a:ext>
                </a:extLst>
              </p:cNvPr>
              <p:cNvSpPr>
                <a:spLocks noGrp="1" noRot="1" noChangeAspect="1" noMove="1" noResize="1" noEditPoints="1" noAdjustHandles="1" noChangeArrowheads="1" noChangeShapeType="1" noTextEdit="1"/>
              </p:cNvSpPr>
              <p:nvPr>
                <p:ph idx="2"/>
              </p:nvPr>
            </p:nvSpPr>
            <p:spPr>
              <a:xfrm>
                <a:off x="365760" y="1165536"/>
                <a:ext cx="11466576" cy="827176"/>
              </a:xfrm>
              <a:blipFill>
                <a:blip r:embed="rId4"/>
                <a:stretch>
                  <a:fillRect l="-1116" t="-9559"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equation 1">
                <a:extLst>
                  <a:ext uri="{FF2B5EF4-FFF2-40B4-BE49-F238E27FC236}">
                    <a16:creationId xmlns:a16="http://schemas.microsoft.com/office/drawing/2014/main" id="{40E9E94E-8B19-4A8B-9712-E020CD45775C}"/>
                  </a:ext>
                </a:extLst>
              </p:cNvPr>
              <p:cNvSpPr txBox="1"/>
              <p:nvPr/>
            </p:nvSpPr>
            <p:spPr>
              <a:xfrm>
                <a:off x="4788186" y="2022214"/>
                <a:ext cx="6098720" cy="49725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𝐶</m:t>
                          </m:r>
                        </m:e>
                        <m:sub>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𝑟𝑒𝑔𝑢𝑙𝑎𝑟𝑖𝑧𝑒𝑑</m:t>
                          </m:r>
                        </m:sub>
                      </m:sSub>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1"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𝒘</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𝐶</m:t>
                      </m:r>
                      <m:d>
                        <m:dPr>
                          <m:ctrlP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400" b="1"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𝛼</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𝑝𝑒𝑛𝑎𝑙𝑡𝑦</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1"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𝒘</m:t>
                      </m:r>
                      <m:r>
                        <a:rPr lang="en-US" sz="24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 </m:t>
                      </m:r>
                    </m:oMath>
                  </m:oMathPara>
                </a14:m>
                <a:endParaRPr lang="en-US" sz="2400" dirty="0">
                  <a:solidFill>
                    <a:schemeClr val="tx1"/>
                  </a:solidFill>
                  <a:ea typeface="Amazon Ember Light" panose="020B0403020204020204" pitchFamily="34" charset="0"/>
                  <a:cs typeface="Amazon Ember Light" panose="020B0403020204020204" pitchFamily="34" charset="0"/>
                </a:endParaRPr>
              </a:p>
            </p:txBody>
          </p:sp>
        </mc:Choice>
        <mc:Fallback xmlns="">
          <p:sp>
            <p:nvSpPr>
              <p:cNvPr id="13" name="equation 1">
                <a:extLst>
                  <a:ext uri="{FF2B5EF4-FFF2-40B4-BE49-F238E27FC236}">
                    <a16:creationId xmlns:a16="http://schemas.microsoft.com/office/drawing/2014/main" id="{40E9E94E-8B19-4A8B-9712-E020CD45775C}"/>
                  </a:ext>
                </a:extLst>
              </p:cNvPr>
              <p:cNvSpPr txBox="1">
                <a:spLocks noRot="1" noChangeAspect="1" noMove="1" noResize="1" noEditPoints="1" noAdjustHandles="1" noChangeArrowheads="1" noChangeShapeType="1" noTextEdit="1"/>
              </p:cNvSpPr>
              <p:nvPr/>
            </p:nvSpPr>
            <p:spPr>
              <a:xfrm>
                <a:off x="4788186" y="2022214"/>
                <a:ext cx="6098720" cy="497252"/>
              </a:xfrm>
              <a:prstGeom prst="rect">
                <a:avLst/>
              </a:prstGeom>
              <a:blipFill>
                <a:blip r:embed="rId5"/>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5" name="L2">
            <a:extLst>
              <a:ext uri="{FF2B5EF4-FFF2-40B4-BE49-F238E27FC236}">
                <a16:creationId xmlns:a16="http://schemas.microsoft.com/office/drawing/2014/main" id="{4F6B1369-36DC-4F19-897F-7DA9937DA991}"/>
              </a:ext>
            </a:extLst>
          </p:cNvPr>
          <p:cNvSpPr txBox="1">
            <a:spLocks/>
          </p:cNvSpPr>
          <p:nvPr/>
        </p:nvSpPr>
        <p:spPr>
          <a:xfrm>
            <a:off x="1364919" y="4098810"/>
            <a:ext cx="4333114" cy="489171"/>
          </a:xfrm>
          <a:prstGeom prst="rect">
            <a:avLst/>
          </a:prstGeom>
        </p:spPr>
        <p:txBody>
          <a:bodyPr vert="horz" lIns="91440" tIns="45720" rIns="91440" bIns="45720" numCol="1"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6">
                  <a:extLst>
                    <a:ext uri="{96DAC541-7B7A-43D3-8B79-37D633B846F1}">
                      <asvg:svgBlip xmlns:asvg="http://schemas.microsoft.com/office/drawing/2016/SVG/main" r:embed="rId7"/>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lvl="1" indent="0">
              <a:buNone/>
            </a:pPr>
            <a:r>
              <a:rPr lang="en-US"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L2 regularization (Ridge):</a:t>
            </a:r>
          </a:p>
        </p:txBody>
      </p:sp>
      <mc:AlternateContent xmlns:mc="http://schemas.openxmlformats.org/markup-compatibility/2006" xmlns:a14="http://schemas.microsoft.com/office/drawing/2010/main">
        <mc:Choice Requires="a14">
          <p:sp>
            <p:nvSpPr>
              <p:cNvPr id="17" name="equation 2">
                <a:extLst>
                  <a:ext uri="{FF2B5EF4-FFF2-40B4-BE49-F238E27FC236}">
                    <a16:creationId xmlns:a16="http://schemas.microsoft.com/office/drawing/2014/main" id="{00F75484-7840-4272-B9EC-AF2FE951183A}"/>
                  </a:ext>
                </a:extLst>
              </p:cNvPr>
              <p:cNvSpPr/>
              <p:nvPr/>
            </p:nvSpPr>
            <p:spPr>
              <a:xfrm>
                <a:off x="1739704" y="4648036"/>
                <a:ext cx="3583545" cy="8376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Amazon Ember Light" panose="020B0403020204020204" pitchFamily="34" charset="0"/>
                          <a:cs typeface="Amazon Ember Light" panose="020B0403020204020204" pitchFamily="34" charset="0"/>
                        </a:rPr>
                        <m:t>𝑝𝑒𝑛𝑎𝑙𝑡𝑦</m:t>
                      </m:r>
                      <m:d>
                        <m:dPr>
                          <m:ctrlPr>
                            <a:rPr lang="en-US" sz="2000" i="1">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000" b="1" i="1">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m:t>
                      </m:r>
                      <m:sSubSup>
                        <m:sSubSupPr>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sSubSupPr>
                        <m:e>
                          <m:d>
                            <m:dPr>
                              <m:begChr m:val="‖"/>
                              <m:endChr m:val="‖"/>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000" b="1" i="1" smtClean="0">
                                  <a:latin typeface="Cambria Math" panose="02040503050406030204" pitchFamily="18" charset="0"/>
                                  <a:ea typeface="Amazon Ember Light" panose="020B0403020204020204" pitchFamily="34" charset="0"/>
                                  <a:cs typeface="Amazon Ember Light" panose="020B0403020204020204" pitchFamily="34" charset="0"/>
                                </a:rPr>
                                <m:t>𝒘</m:t>
                              </m:r>
                            </m:e>
                          </m:d>
                        </m:e>
                        <m:sub>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2</m:t>
                          </m:r>
                        </m:sub>
                        <m:sup>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2</m:t>
                          </m:r>
                        </m:sup>
                      </m:sSubSup>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 </m:t>
                      </m:r>
                      <m:nary>
                        <m:naryPr>
                          <m:chr m:val="∑"/>
                          <m:subHide m:val="on"/>
                          <m:supHide m:val="on"/>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naryPr>
                        <m:sub/>
                        <m:sup/>
                        <m:e>
                          <m:sSubSup>
                            <m:sSubSupPr>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sSubSupPr>
                            <m:e>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𝑤</m:t>
                              </m:r>
                            </m:e>
                            <m:sub>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𝑖</m:t>
                              </m:r>
                            </m:sub>
                            <m:sup>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2</m:t>
                              </m:r>
                            </m:sup>
                          </m:sSubSup>
                        </m:e>
                      </m:nary>
                    </m:oMath>
                  </m:oMathPara>
                </a14:m>
                <a:endParaRPr lang="en-US" dirty="0"/>
              </a:p>
            </p:txBody>
          </p:sp>
        </mc:Choice>
        <mc:Fallback xmlns="">
          <p:sp>
            <p:nvSpPr>
              <p:cNvPr id="17" name="equation 2">
                <a:extLst>
                  <a:ext uri="{FF2B5EF4-FFF2-40B4-BE49-F238E27FC236}">
                    <a16:creationId xmlns:a16="http://schemas.microsoft.com/office/drawing/2014/main" id="{00F75484-7840-4272-B9EC-AF2FE951183A}"/>
                  </a:ext>
                </a:extLst>
              </p:cNvPr>
              <p:cNvSpPr>
                <a:spLocks noRot="1" noChangeAspect="1" noMove="1" noResize="1" noEditPoints="1" noAdjustHandles="1" noChangeArrowheads="1" noChangeShapeType="1" noTextEdit="1"/>
              </p:cNvSpPr>
              <p:nvPr/>
            </p:nvSpPr>
            <p:spPr>
              <a:xfrm>
                <a:off x="1739704" y="4648036"/>
                <a:ext cx="3583545" cy="837602"/>
              </a:xfrm>
              <a:prstGeom prst="rect">
                <a:avLst/>
              </a:prstGeom>
              <a:blipFill>
                <a:blip r:embed="rId8"/>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6" name="L1">
            <a:extLst>
              <a:ext uri="{FF2B5EF4-FFF2-40B4-BE49-F238E27FC236}">
                <a16:creationId xmlns:a16="http://schemas.microsoft.com/office/drawing/2014/main" id="{CFA94089-C3D5-4C8C-90FD-3AF684BBB56F}"/>
              </a:ext>
            </a:extLst>
          </p:cNvPr>
          <p:cNvSpPr txBox="1">
            <a:spLocks/>
          </p:cNvSpPr>
          <p:nvPr/>
        </p:nvSpPr>
        <p:spPr>
          <a:xfrm>
            <a:off x="6149230" y="4098810"/>
            <a:ext cx="4677851" cy="636900"/>
          </a:xfrm>
          <a:prstGeom prst="rect">
            <a:avLst/>
          </a:prstGeom>
        </p:spPr>
        <p:txBody>
          <a:bodyPr vert="horz" lIns="91440" tIns="45720" rIns="91440" bIns="45720" numCol="1"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6">
                  <a:extLst>
                    <a:ext uri="{96DAC541-7B7A-43D3-8B79-37D633B846F1}">
                      <asvg:svgBlip xmlns:asvg="http://schemas.microsoft.com/office/drawing/2016/SVG/main" r:embed="rId7"/>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lvl="1" indent="0">
              <a:buNone/>
            </a:pPr>
            <a:r>
              <a:rPr lang="en-US"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L1 regularization (LASSO):</a:t>
            </a:r>
            <a:endParaRPr lang="en-US" sz="32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mc:AlternateContent xmlns:mc="http://schemas.openxmlformats.org/markup-compatibility/2006" xmlns:a14="http://schemas.microsoft.com/office/drawing/2010/main">
        <mc:Choice Requires="a14">
          <p:sp>
            <p:nvSpPr>
              <p:cNvPr id="18" name="equation 3">
                <a:extLst>
                  <a:ext uri="{FF2B5EF4-FFF2-40B4-BE49-F238E27FC236}">
                    <a16:creationId xmlns:a16="http://schemas.microsoft.com/office/drawing/2014/main" id="{3A2FFE76-32F1-4443-BAE1-72BD99BA1B33}"/>
                  </a:ext>
                </a:extLst>
              </p:cNvPr>
              <p:cNvSpPr/>
              <p:nvPr/>
            </p:nvSpPr>
            <p:spPr>
              <a:xfrm>
                <a:off x="6781374" y="4648036"/>
                <a:ext cx="3413563" cy="83760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Amazon Ember Light" panose="020B0403020204020204" pitchFamily="34" charset="0"/>
                          <a:cs typeface="Amazon Ember Light" panose="020B0403020204020204" pitchFamily="34" charset="0"/>
                        </a:rPr>
                        <m:t>𝑝𝑒𝑛𝑎𝑙𝑡𝑦</m:t>
                      </m:r>
                      <m:d>
                        <m:dPr>
                          <m:ctrlPr>
                            <a:rPr lang="en-US" sz="2000" i="1">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000" b="1" i="1">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m:t>
                      </m:r>
                      <m:d>
                        <m:dPr>
                          <m:begChr m:val="|"/>
                          <m:endChr m:val="|"/>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000" b="1" i="1" smtClean="0">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 </m:t>
                      </m:r>
                      <m:nary>
                        <m:naryPr>
                          <m:chr m:val="∑"/>
                          <m:subHide m:val="on"/>
                          <m:supHide m:val="on"/>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naryPr>
                        <m:sub/>
                        <m:sup/>
                        <m:e>
                          <m:d>
                            <m:dPr>
                              <m:begChr m:val="|"/>
                              <m:endChr m:val="|"/>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dPr>
                            <m:e>
                              <m:sSub>
                                <m:sSubPr>
                                  <m:ctrlP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𝑤</m:t>
                                  </m:r>
                                </m:e>
                                <m:sub>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𝑖</m:t>
                                  </m:r>
                                </m:sub>
                              </m:sSub>
                            </m:e>
                          </m:d>
                        </m:e>
                      </m:nary>
                    </m:oMath>
                  </m:oMathPara>
                </a14:m>
                <a:endParaRPr lang="en-US" sz="1600" dirty="0"/>
              </a:p>
            </p:txBody>
          </p:sp>
        </mc:Choice>
        <mc:Fallback xmlns="">
          <p:sp>
            <p:nvSpPr>
              <p:cNvPr id="18" name="equation 3">
                <a:extLst>
                  <a:ext uri="{FF2B5EF4-FFF2-40B4-BE49-F238E27FC236}">
                    <a16:creationId xmlns:a16="http://schemas.microsoft.com/office/drawing/2014/main" id="{3A2FFE76-32F1-4443-BAE1-72BD99BA1B33}"/>
                  </a:ext>
                </a:extLst>
              </p:cNvPr>
              <p:cNvSpPr>
                <a:spLocks noRot="1" noChangeAspect="1" noMove="1" noResize="1" noEditPoints="1" noAdjustHandles="1" noChangeArrowheads="1" noChangeShapeType="1" noTextEdit="1"/>
              </p:cNvSpPr>
              <p:nvPr/>
            </p:nvSpPr>
            <p:spPr>
              <a:xfrm>
                <a:off x="6781374" y="4648036"/>
                <a:ext cx="3413563" cy="837602"/>
              </a:xfrm>
              <a:prstGeom prst="rect">
                <a:avLst/>
              </a:prstGeom>
              <a:blipFill>
                <a:blip r:embed="rId9"/>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Note">
            <a:extLst>
              <a:ext uri="{FF2B5EF4-FFF2-40B4-BE49-F238E27FC236}">
                <a16:creationId xmlns:a16="http://schemas.microsoft.com/office/drawing/2014/main" id="{2D07A0A2-3382-483C-9758-467965DD5D27}"/>
              </a:ext>
            </a:extLst>
          </p:cNvPr>
          <p:cNvSpPr txBox="1">
            <a:spLocks/>
          </p:cNvSpPr>
          <p:nvPr/>
        </p:nvSpPr>
        <p:spPr>
          <a:xfrm>
            <a:off x="365758" y="5713485"/>
            <a:ext cx="11717077" cy="63690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b="1" dirty="0">
                <a:solidFill>
                  <a:schemeClr val="tx1"/>
                </a:solidFill>
              </a:rPr>
              <a:t>Note:</a:t>
            </a:r>
            <a:r>
              <a:rPr lang="en-US" b="1" dirty="0">
                <a:solidFill>
                  <a:schemeClr val="tx2"/>
                </a:solidFill>
              </a:rPr>
              <a:t> </a:t>
            </a:r>
            <a:r>
              <a:rPr lang="en-US" b="1" dirty="0">
                <a:solidFill>
                  <a:schemeClr val="accent6"/>
                </a:solidFill>
                <a:ea typeface="Amazon Ember Light" panose="020B0403020204020204" pitchFamily="34" charset="0"/>
                <a:cs typeface="Amazon Ember Light" panose="020B0403020204020204" pitchFamily="34" charset="0"/>
              </a:rPr>
              <a:t>It’s important to scale features first!</a:t>
            </a:r>
          </a:p>
        </p:txBody>
      </p:sp>
      <mc:AlternateContent xmlns:mc="http://schemas.openxmlformats.org/markup-compatibility/2006" xmlns:a14="http://schemas.microsoft.com/office/drawing/2010/main">
        <mc:Choice Requires="a14">
          <p:sp>
            <p:nvSpPr>
              <p:cNvPr id="19" name="Tune">
                <a:extLst>
                  <a:ext uri="{FF2B5EF4-FFF2-40B4-BE49-F238E27FC236}">
                    <a16:creationId xmlns:a16="http://schemas.microsoft.com/office/drawing/2014/main" id="{4D2A7B7B-2B58-4653-91DC-82D09BA976ED}"/>
                  </a:ext>
                </a:extLst>
              </p:cNvPr>
              <p:cNvSpPr txBox="1">
                <a:spLocks/>
              </p:cNvSpPr>
              <p:nvPr/>
            </p:nvSpPr>
            <p:spPr>
              <a:xfrm>
                <a:off x="359664" y="2818999"/>
                <a:ext cx="11466576" cy="135158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dirty="0"/>
                  <a:t>Calibrate regularization strength by using a regularizer parameter, </a:t>
                </a:r>
                <a14:m>
                  <m:oMath xmlns:m="http://schemas.openxmlformats.org/officeDocument/2006/math">
                    <m:r>
                      <m:rPr>
                        <m:sty m:val="p"/>
                      </m:rPr>
                      <a:rPr lang="en-US" b="0" i="1" dirty="0">
                        <a:latin typeface="Cambria Math" panose="02040503050406030204" pitchFamily="18" charset="0"/>
                      </a:rPr>
                      <m:t>α</m:t>
                    </m:r>
                  </m:oMath>
                </a14:m>
                <a:endParaRPr lang="en-US" dirty="0"/>
              </a:p>
              <a:p>
                <a:r>
                  <a:rPr lang="en-US" dirty="0"/>
                  <a:t>Regularization penalizes large weights or reduces weights to 0:</a:t>
                </a:r>
              </a:p>
            </p:txBody>
          </p:sp>
        </mc:Choice>
        <mc:Fallback xmlns="">
          <p:sp>
            <p:nvSpPr>
              <p:cNvPr id="19" name="Tune">
                <a:extLst>
                  <a:ext uri="{FF2B5EF4-FFF2-40B4-BE49-F238E27FC236}">
                    <a16:creationId xmlns:a16="http://schemas.microsoft.com/office/drawing/2014/main" id="{4D2A7B7B-2B58-4653-91DC-82D09BA976ED}"/>
                  </a:ext>
                </a:extLst>
              </p:cNvPr>
              <p:cNvSpPr txBox="1">
                <a:spLocks noRot="1" noChangeAspect="1" noMove="1" noResize="1" noEditPoints="1" noAdjustHandles="1" noChangeArrowheads="1" noChangeShapeType="1" noTextEdit="1"/>
              </p:cNvSpPr>
              <p:nvPr/>
            </p:nvSpPr>
            <p:spPr>
              <a:xfrm>
                <a:off x="359664" y="2818999"/>
                <a:ext cx="11466576" cy="1351580"/>
              </a:xfrm>
              <a:prstGeom prst="rect">
                <a:avLst/>
              </a:prstGeom>
              <a:blipFill>
                <a:blip r:embed="rId10"/>
                <a:stretch>
                  <a:fillRect l="-1116" t="-540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21092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8AB8E2-34B6-4E5D-A7FB-D6811A537B28}"/>
              </a:ext>
            </a:extLst>
          </p:cNvPr>
          <p:cNvSpPr>
            <a:spLocks noGrp="1"/>
          </p:cNvSpPr>
          <p:nvPr>
            <p:ph type="sldNum" idx="97"/>
          </p:nvPr>
        </p:nvSpPr>
        <p:spPr/>
        <p:txBody>
          <a:bodyPr/>
          <a:lstStyle/>
          <a:p>
            <a:fld id="{86A8BF56-6CB3-514C-9A64-F39D95C9E25B}" type="slidenum">
              <a:rPr lang="en-US" smtClean="0"/>
              <a:pPr/>
              <a:t>21</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Fairness penalty term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a:xfrm>
                <a:off x="365760" y="1165536"/>
                <a:ext cx="11466576" cy="1115507"/>
              </a:xfrm>
            </p:spPr>
            <p:txBody>
              <a:bodyPr/>
              <a:lstStyle/>
              <a:p>
                <a:r>
                  <a:rPr lang="en-US" dirty="0">
                    <a:solidFill>
                      <a:srgbClr val="232F3E"/>
                    </a:solidFill>
                  </a:rPr>
                  <a:t>Similarly, you can tune model fairness by adding a penalty to control the effect of sensitive attributes to the cost function, </a:t>
                </a:r>
                <a14:m>
                  <m:oMath xmlns:m="http://schemas.openxmlformats.org/officeDocument/2006/math">
                    <m:r>
                      <a:rPr lang="en-US">
                        <a:solidFill>
                          <a:srgbClr val="232F3E"/>
                        </a:solidFill>
                        <a:latin typeface="Cambria Math" panose="02040503050406030204" pitchFamily="18" charset="0"/>
                      </a:rPr>
                      <m:t>𝐶</m:t>
                    </m:r>
                    <m:d>
                      <m:dPr>
                        <m:ctrlPr>
                          <a:rPr lang="en-US" i="1">
                            <a:solidFill>
                              <a:srgbClr val="232F3E"/>
                            </a:solidFill>
                            <a:latin typeface="Cambria Math" panose="02040503050406030204" pitchFamily="18" charset="0"/>
                          </a:rPr>
                        </m:ctrlPr>
                      </m:dPr>
                      <m:e>
                        <m:r>
                          <a:rPr lang="en-US">
                            <a:solidFill>
                              <a:srgbClr val="232F3E"/>
                            </a:solidFill>
                            <a:latin typeface="Cambria Math" panose="02040503050406030204" pitchFamily="18" charset="0"/>
                          </a:rPr>
                          <m:t>𝑤</m:t>
                        </m:r>
                      </m:e>
                    </m:d>
                  </m:oMath>
                </a14:m>
                <a:r>
                  <a:rPr lang="en-US" dirty="0">
                    <a:solidFill>
                      <a:srgbClr val="232F3E"/>
                    </a:solidFill>
                  </a:rPr>
                  <a:t>:</a:t>
                </a:r>
              </a:p>
            </p:txBody>
          </p:sp>
        </mc:Choice>
        <mc:Fallback xmlns="">
          <p:sp>
            <p:nvSpPr>
              <p:cNvPr id="3" name="Content Placeholder 2">
                <a:extLst>
                  <a:ext uri="{FF2B5EF4-FFF2-40B4-BE49-F238E27FC236}">
                    <a16:creationId xmlns:a16="http://schemas.microsoft.com/office/drawing/2014/main" id="{46A9EFB8-9805-7D17-42F8-F049D80BE568}"/>
                  </a:ext>
                </a:extLst>
              </p:cNvPr>
              <p:cNvSpPr>
                <a:spLocks noGrp="1" noRot="1" noChangeAspect="1" noMove="1" noResize="1" noEditPoints="1" noAdjustHandles="1" noChangeArrowheads="1" noChangeShapeType="1" noTextEdit="1"/>
              </p:cNvSpPr>
              <p:nvPr>
                <p:ph idx="2"/>
              </p:nvPr>
            </p:nvSpPr>
            <p:spPr>
              <a:xfrm>
                <a:off x="365760" y="1165536"/>
                <a:ext cx="11466576" cy="1115507"/>
              </a:xfrm>
              <a:blipFill>
                <a:blip r:embed="rId4"/>
                <a:stretch>
                  <a:fillRect l="-1116" t="-7104" b="-5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4877C79-AF1D-8F81-AFA4-DE3627874721}"/>
                  </a:ext>
                </a:extLst>
              </p:cNvPr>
              <p:cNvSpPr txBox="1"/>
              <p:nvPr/>
            </p:nvSpPr>
            <p:spPr>
              <a:xfrm>
                <a:off x="1614055" y="2532076"/>
                <a:ext cx="8963890" cy="49128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𝐶</m:t>
                          </m:r>
                        </m:e>
                        <m:sub>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𝑓𝑎𝑖𝑟𝑛𝑒𝑠𝑠</m:t>
                          </m:r>
                        </m:sub>
                      </m:sSub>
                      <m:d>
                        <m:dPr>
                          <m:ctrlP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400" b="1"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𝐶</m:t>
                      </m:r>
                      <m:d>
                        <m:dPr>
                          <m:ctrlP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400" b="1"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𝛼</m:t>
                      </m:r>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400"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𝑝𝑒𝑛𝑎𝑙𝑡𝑦</m:t>
                          </m:r>
                        </m:e>
                        <m:sub>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𝑅</m:t>
                          </m:r>
                        </m:sub>
                      </m:sSub>
                      <m:d>
                        <m:dPr>
                          <m:ctrlP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400" b="1"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𝒘</m:t>
                          </m:r>
                        </m:e>
                      </m:d>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2400"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𝛽</m:t>
                      </m:r>
                      <m:r>
                        <a:rPr lang="en-US" sz="2400" b="0" i="0"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 ∗</m:t>
                      </m:r>
                      <m:sSub>
                        <m:sSubPr>
                          <m:ctrlPr>
                            <a:rPr lang="en-US" sz="2400"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400"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𝑝𝑒𝑛𝑎𝑙𝑡𝑦</m:t>
                          </m:r>
                        </m:e>
                        <m:sub>
                          <m:r>
                            <a:rPr lang="en-US" sz="2400" b="0" i="1" smtClean="0">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𝐹</m:t>
                          </m:r>
                        </m:sub>
                      </m:sSub>
                      <m:d>
                        <m:dPr>
                          <m:ctrlPr>
                            <a:rPr lang="en-US" sz="2400"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2400" b="1" i="1">
                              <a:solidFill>
                                <a:srgbClr val="232F3E"/>
                              </a:solidFill>
                              <a:latin typeface="Cambria Math" panose="02040503050406030204" pitchFamily="18" charset="0"/>
                              <a:ea typeface="Amazon Ember Light" panose="020B0403020204020204" pitchFamily="34" charset="0"/>
                              <a:cs typeface="Amazon Ember Light" panose="020B0403020204020204" pitchFamily="34" charset="0"/>
                            </a:rPr>
                            <m:t>𝒘</m:t>
                          </m:r>
                        </m:e>
                      </m:d>
                    </m:oMath>
                  </m:oMathPara>
                </a14:m>
                <a:endParaRPr lang="en-US" sz="2400" dirty="0">
                  <a:solidFill>
                    <a:srgbClr val="232F3E"/>
                  </a:solidFill>
                  <a:ea typeface="Amazon Ember Light" panose="020B0403020204020204" pitchFamily="34" charset="0"/>
                  <a:cs typeface="Amazon Ember Light" panose="020B0403020204020204" pitchFamily="34" charset="0"/>
                </a:endParaRPr>
              </a:p>
            </p:txBody>
          </p:sp>
        </mc:Choice>
        <mc:Fallback xmlns="">
          <p:sp>
            <p:nvSpPr>
              <p:cNvPr id="8" name="TextBox 7">
                <a:extLst>
                  <a:ext uri="{FF2B5EF4-FFF2-40B4-BE49-F238E27FC236}">
                    <a16:creationId xmlns:a16="http://schemas.microsoft.com/office/drawing/2014/main" id="{C4877C79-AF1D-8F81-AFA4-DE3627874721}"/>
                  </a:ext>
                </a:extLst>
              </p:cNvPr>
              <p:cNvSpPr txBox="1">
                <a:spLocks noRot="1" noChangeAspect="1" noMove="1" noResize="1" noEditPoints="1" noAdjustHandles="1" noChangeArrowheads="1" noChangeShapeType="1" noTextEdit="1"/>
              </p:cNvSpPr>
              <p:nvPr/>
            </p:nvSpPr>
            <p:spPr>
              <a:xfrm>
                <a:off x="1614055" y="2532076"/>
                <a:ext cx="8963890" cy="491288"/>
              </a:xfrm>
              <a:prstGeom prst="rect">
                <a:avLst/>
              </a:prstGeom>
              <a:blipFill>
                <a:blip r:embed="rId5"/>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5506A268-7553-47C1-B474-CC652541EED7}"/>
              </a:ext>
            </a:extLst>
          </p:cNvPr>
          <p:cNvSpPr txBox="1">
            <a:spLocks/>
          </p:cNvSpPr>
          <p:nvPr/>
        </p:nvSpPr>
        <p:spPr>
          <a:xfrm>
            <a:off x="362215" y="3508744"/>
            <a:ext cx="11466576" cy="111550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dirty="0"/>
              <a:t>You can control the trade-off between </a:t>
            </a:r>
            <a:r>
              <a:rPr lang="en-US" dirty="0">
                <a:ea typeface="Amazon Ember Light" panose="020B0403020204020204" pitchFamily="34" charset="0"/>
                <a:cs typeface="Amazon Ember Light" panose="020B0403020204020204" pitchFamily="34" charset="0"/>
              </a:rPr>
              <a:t>accuracy</a:t>
            </a:r>
            <a:r>
              <a:rPr lang="en-US" dirty="0"/>
              <a:t> and </a:t>
            </a:r>
            <a:r>
              <a:rPr lang="en-US" dirty="0">
                <a:ea typeface="Amazon Ember Light" panose="020B0403020204020204" pitchFamily="34" charset="0"/>
                <a:cs typeface="Amazon Ember Light" panose="020B0403020204020204" pitchFamily="34" charset="0"/>
              </a:rPr>
              <a:t>fairness</a:t>
            </a:r>
            <a:r>
              <a:rPr lang="en-US" dirty="0"/>
              <a:t> by modifying the two hyperparameters, ⍺</a:t>
            </a:r>
            <a:r>
              <a:rPr lang="el-GR" dirty="0"/>
              <a:t> ≥ 0 </a:t>
            </a:r>
            <a:r>
              <a:rPr lang="en-US" dirty="0"/>
              <a:t>and </a:t>
            </a:r>
            <a:r>
              <a:rPr lang="el-GR" dirty="0"/>
              <a:t>β &gt; 0</a:t>
            </a:r>
            <a:r>
              <a:rPr lang="en-US" dirty="0"/>
              <a:t>.</a:t>
            </a:r>
            <a:endParaRPr lang="en-US" dirty="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493807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2AF18-0091-4ED3-A0AA-1121F16C251A}"/>
              </a:ext>
            </a:extLst>
          </p:cNvPr>
          <p:cNvSpPr>
            <a:spLocks noGrp="1"/>
          </p:cNvSpPr>
          <p:nvPr>
            <p:ph type="sldNum" idx="97"/>
          </p:nvPr>
        </p:nvSpPr>
        <p:spPr/>
        <p:txBody>
          <a:bodyPr/>
          <a:lstStyle/>
          <a:p>
            <a:fld id="{86A8BF56-6CB3-514C-9A64-F39D95C9E25B}" type="slidenum">
              <a:rPr lang="en-US" smtClean="0"/>
              <a:pPr/>
              <a:t>22</a:t>
            </a:fld>
            <a:endParaRPr lang="en-US" dirty="0"/>
          </a:p>
        </p:txBody>
      </p:sp>
      <p:sp>
        <p:nvSpPr>
          <p:cNvPr id="5" name="Title 4">
            <a:extLst>
              <a:ext uri="{FF2B5EF4-FFF2-40B4-BE49-F238E27FC236}">
                <a16:creationId xmlns:a16="http://schemas.microsoft.com/office/drawing/2014/main" id="{CAAB7755-7B56-4490-A953-4605B2519F12}"/>
              </a:ext>
            </a:extLst>
          </p:cNvPr>
          <p:cNvSpPr>
            <a:spLocks noGrp="1"/>
          </p:cNvSpPr>
          <p:nvPr>
            <p:ph type="title" idx="1"/>
          </p:nvPr>
        </p:nvSpPr>
        <p:spPr/>
        <p:txBody>
          <a:bodyPr/>
          <a:lstStyle/>
          <a:p>
            <a:r>
              <a:rPr lang="en-US" dirty="0"/>
              <a:t>Bias mitigation through adversarial training</a:t>
            </a:r>
          </a:p>
        </p:txBody>
      </p:sp>
      <p:sp>
        <p:nvSpPr>
          <p:cNvPr id="3" name="Content Placeholder 2">
            <a:extLst>
              <a:ext uri="{FF2B5EF4-FFF2-40B4-BE49-F238E27FC236}">
                <a16:creationId xmlns:a16="http://schemas.microsoft.com/office/drawing/2014/main" id="{38D1EEC3-976E-8B8E-2B46-F20E89004BB2}"/>
              </a:ext>
            </a:extLst>
          </p:cNvPr>
          <p:cNvSpPr>
            <a:spLocks noGrp="1"/>
          </p:cNvSpPr>
          <p:nvPr>
            <p:ph idx="2"/>
          </p:nvPr>
        </p:nvSpPr>
        <p:spPr/>
        <p:txBody>
          <a:bodyPr/>
          <a:lstStyle/>
          <a:p>
            <a:endParaRPr lang="en-US"/>
          </a:p>
        </p:txBody>
      </p:sp>
      <p:sp>
        <p:nvSpPr>
          <p:cNvPr id="7" name="Text Placeholder 6">
            <a:extLst>
              <a:ext uri="{FF2B5EF4-FFF2-40B4-BE49-F238E27FC236}">
                <a16:creationId xmlns:a16="http://schemas.microsoft.com/office/drawing/2014/main" id="{209D09A6-24BC-4333-8960-B9E4C465FF7A}"/>
              </a:ext>
            </a:extLst>
          </p:cNvPr>
          <p:cNvSpPr>
            <a:spLocks noGrp="1"/>
          </p:cNvSpPr>
          <p:nvPr>
            <p:ph type="body" idx="3"/>
          </p:nvPr>
        </p:nvSpPr>
        <p:spPr/>
        <p:txBody>
          <a:bodyPr/>
          <a:lstStyle/>
          <a:p>
            <a:r>
              <a:rPr lang="en-US" dirty="0"/>
              <a:t>Model competing with another model</a:t>
            </a:r>
          </a:p>
        </p:txBody>
      </p:sp>
    </p:spTree>
    <p:custDataLst>
      <p:tags r:id="rId1"/>
    </p:custDataLst>
    <p:extLst>
      <p:ext uri="{BB962C8B-B14F-4D97-AF65-F5344CB8AC3E}">
        <p14:creationId xmlns:p14="http://schemas.microsoft.com/office/powerpoint/2010/main" val="2151528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EB8202-F19C-4E6C-BB4A-4862DF5FE743}"/>
              </a:ext>
            </a:extLst>
          </p:cNvPr>
          <p:cNvSpPr>
            <a:spLocks noGrp="1"/>
          </p:cNvSpPr>
          <p:nvPr>
            <p:ph type="sldNum" idx="97"/>
          </p:nvPr>
        </p:nvSpPr>
        <p:spPr/>
        <p:txBody>
          <a:bodyPr/>
          <a:lstStyle/>
          <a:p>
            <a:fld id="{86A8BF56-6CB3-514C-9A64-F39D95C9E25B}" type="slidenum">
              <a:rPr lang="en-US" smtClean="0"/>
              <a:pPr/>
              <a:t>23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Model competing with another model</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FFF906CB-B9A2-4DB8-B666-BB9E73B49F9A}"/>
                  </a:ext>
                </a:extLst>
              </p:cNvPr>
              <p:cNvSpPr>
                <a:spLocks noGrp="1"/>
              </p:cNvSpPr>
              <p:nvPr>
                <p:ph idx="2"/>
              </p:nvPr>
            </p:nvSpPr>
            <p:spPr/>
            <p:txBody>
              <a:bodyPr/>
              <a:lstStyle/>
              <a:p>
                <a:r>
                  <a:rPr lang="en-US" dirty="0">
                    <a:solidFill>
                      <a:srgbClr val="232F3E"/>
                    </a:solidFill>
                  </a:rPr>
                  <a:t>The target model, </a:t>
                </a:r>
                <a14:m>
                  <m:oMath xmlns:m="http://schemas.openxmlformats.org/officeDocument/2006/math">
                    <m:r>
                      <a:rPr lang="en-US" i="1">
                        <a:solidFill>
                          <a:srgbClr val="232F3E"/>
                        </a:solidFill>
                        <a:latin typeface="Cambria Math" panose="02040503050406030204" pitchFamily="18" charset="0"/>
                      </a:rPr>
                      <m:t>𝑀</m:t>
                    </m:r>
                    <m:r>
                      <a:rPr lang="en-US" i="1" baseline="-25000">
                        <a:solidFill>
                          <a:srgbClr val="232F3E"/>
                        </a:solidFill>
                        <a:latin typeface="Cambria Math" panose="02040503050406030204" pitchFamily="18" charset="0"/>
                      </a:rPr>
                      <m:t>𝑇</m:t>
                    </m:r>
                  </m:oMath>
                </a14:m>
                <a:r>
                  <a:rPr lang="en-US" dirty="0">
                    <a:solidFill>
                      <a:srgbClr val="232F3E"/>
                    </a:solidFill>
                  </a:rPr>
                  <a:t>, aims to predict the target, </a:t>
                </a:r>
                <a14:m>
                  <m:oMath xmlns:m="http://schemas.openxmlformats.org/officeDocument/2006/math">
                    <m:acc>
                      <m:accPr>
                        <m:chr m:val="̂"/>
                        <m:ctrlPr>
                          <a:rPr lang="en-US" i="1">
                            <a:solidFill>
                              <a:srgbClr val="232F3E"/>
                            </a:solidFill>
                            <a:latin typeface="Cambria Math" panose="02040503050406030204" pitchFamily="18" charset="0"/>
                          </a:rPr>
                        </m:ctrlPr>
                      </m:accPr>
                      <m:e>
                        <m:r>
                          <a:rPr lang="en-US" i="1">
                            <a:solidFill>
                              <a:srgbClr val="232F3E"/>
                            </a:solidFill>
                            <a:latin typeface="Cambria Math" panose="02040503050406030204" pitchFamily="18" charset="0"/>
                          </a:rPr>
                          <m:t>𝑦</m:t>
                        </m:r>
                      </m:e>
                    </m:acc>
                    <m:r>
                      <a:rPr lang="en-US" i="1" baseline="-25000">
                        <a:solidFill>
                          <a:srgbClr val="232F3E"/>
                        </a:solidFill>
                        <a:latin typeface="Cambria Math" panose="02040503050406030204" pitchFamily="18" charset="0"/>
                      </a:rPr>
                      <m:t>𝑇</m:t>
                    </m:r>
                    <m:r>
                      <a:rPr lang="en-US" i="1" baseline="-25000">
                        <a:solidFill>
                          <a:srgbClr val="232F3E"/>
                        </a:solidFill>
                        <a:latin typeface="Cambria Math" panose="02040503050406030204" pitchFamily="18" charset="0"/>
                      </a:rPr>
                      <m:t> </m:t>
                    </m:r>
                  </m:oMath>
                </a14:m>
                <a:r>
                  <a:rPr lang="en-US" dirty="0">
                    <a:solidFill>
                      <a:srgbClr val="232F3E"/>
                    </a:solidFill>
                  </a:rPr>
                  <a:t>, with the best possible performance.</a:t>
                </a:r>
              </a:p>
              <a:p>
                <a:r>
                  <a:rPr lang="en-US" dirty="0">
                    <a:solidFill>
                      <a:srgbClr val="232F3E"/>
                    </a:solidFill>
                  </a:rPr>
                  <a:t>The adversary model, </a:t>
                </a:r>
                <a14:m>
                  <m:oMath xmlns:m="http://schemas.openxmlformats.org/officeDocument/2006/math">
                    <m:r>
                      <a:rPr lang="en-US" i="1">
                        <a:solidFill>
                          <a:srgbClr val="232F3E"/>
                        </a:solidFill>
                        <a:latin typeface="Cambria Math" panose="02040503050406030204" pitchFamily="18" charset="0"/>
                      </a:rPr>
                      <m:t>𝑀</m:t>
                    </m:r>
                    <m:r>
                      <a:rPr lang="en-US" i="1" baseline="-25000">
                        <a:solidFill>
                          <a:srgbClr val="232F3E"/>
                        </a:solidFill>
                        <a:latin typeface="Cambria Math" panose="02040503050406030204" pitchFamily="18" charset="0"/>
                      </a:rPr>
                      <m:t>𝑉</m:t>
                    </m:r>
                  </m:oMath>
                </a14:m>
                <a:r>
                  <a:rPr lang="en-US" dirty="0">
                    <a:solidFill>
                      <a:srgbClr val="232F3E"/>
                    </a:solidFill>
                  </a:rPr>
                  <a:t>, aims to predict the sensitive attribute by using the output from the original model, </a:t>
                </a:r>
                <a14:m>
                  <m:oMath xmlns:m="http://schemas.openxmlformats.org/officeDocument/2006/math">
                    <m:acc>
                      <m:accPr>
                        <m:chr m:val="̂"/>
                        <m:ctrlPr>
                          <a:rPr lang="en-US" i="1">
                            <a:solidFill>
                              <a:srgbClr val="232F3E"/>
                            </a:solidFill>
                            <a:latin typeface="Cambria Math" panose="02040503050406030204" pitchFamily="18" charset="0"/>
                          </a:rPr>
                        </m:ctrlPr>
                      </m:accPr>
                      <m:e>
                        <m:r>
                          <a:rPr lang="en-US" i="1">
                            <a:solidFill>
                              <a:srgbClr val="232F3E"/>
                            </a:solidFill>
                            <a:latin typeface="Cambria Math" panose="02040503050406030204" pitchFamily="18" charset="0"/>
                          </a:rPr>
                          <m:t>𝑥</m:t>
                        </m:r>
                      </m:e>
                    </m:acc>
                    <m:r>
                      <a:rPr lang="en-US" i="1" baseline="-25000">
                        <a:solidFill>
                          <a:srgbClr val="232F3E"/>
                        </a:solidFill>
                        <a:latin typeface="Cambria Math" panose="02040503050406030204" pitchFamily="18" charset="0"/>
                      </a:rPr>
                      <m:t>𝐴</m:t>
                    </m:r>
                  </m:oMath>
                </a14:m>
                <a:r>
                  <a:rPr lang="en-US" dirty="0">
                    <a:solidFill>
                      <a:srgbClr val="232F3E"/>
                    </a:solidFill>
                  </a:rPr>
                  <a:t>.</a:t>
                </a:r>
              </a:p>
              <a:p>
                <a:r>
                  <a:rPr lang="en-US" dirty="0">
                    <a:solidFill>
                      <a:srgbClr val="232F3E"/>
                    </a:solidFill>
                  </a:rPr>
                  <a:t>If fair, </a:t>
                </a:r>
                <a14:m>
                  <m:oMath xmlns:m="http://schemas.openxmlformats.org/officeDocument/2006/math">
                    <m:acc>
                      <m:accPr>
                        <m:chr m:val="̂"/>
                        <m:ctrlPr>
                          <a:rPr lang="en-US" i="1">
                            <a:solidFill>
                              <a:srgbClr val="232F3E"/>
                            </a:solidFill>
                            <a:latin typeface="Cambria Math" panose="02040503050406030204" pitchFamily="18" charset="0"/>
                          </a:rPr>
                        </m:ctrlPr>
                      </m:accPr>
                      <m:e>
                        <m:r>
                          <a:rPr lang="en-US" i="1">
                            <a:solidFill>
                              <a:srgbClr val="232F3E"/>
                            </a:solidFill>
                            <a:latin typeface="Cambria Math" panose="02040503050406030204" pitchFamily="18" charset="0"/>
                          </a:rPr>
                          <m:t>𝑦</m:t>
                        </m:r>
                      </m:e>
                    </m:acc>
                    <m:r>
                      <a:rPr lang="en-US" i="1" baseline="-25000">
                        <a:solidFill>
                          <a:srgbClr val="232F3E"/>
                        </a:solidFill>
                        <a:latin typeface="Cambria Math" panose="02040503050406030204" pitchFamily="18" charset="0"/>
                      </a:rPr>
                      <m:t>𝑇</m:t>
                    </m:r>
                    <m:r>
                      <a:rPr lang="en-US" i="1" baseline="-25000">
                        <a:solidFill>
                          <a:srgbClr val="232F3E"/>
                        </a:solidFill>
                        <a:latin typeface="Cambria Math" panose="02040503050406030204" pitchFamily="18" charset="0"/>
                      </a:rPr>
                      <m:t> </m:t>
                    </m:r>
                  </m:oMath>
                </a14:m>
                <a:r>
                  <a:rPr lang="en-US" dirty="0">
                    <a:solidFill>
                      <a:srgbClr val="232F3E"/>
                    </a:solidFill>
                  </a:rPr>
                  <a:t>is not useful for </a:t>
                </a:r>
                <a14:m>
                  <m:oMath xmlns:m="http://schemas.openxmlformats.org/officeDocument/2006/math">
                    <m:r>
                      <a:rPr lang="en-US" i="1">
                        <a:solidFill>
                          <a:srgbClr val="232F3E"/>
                        </a:solidFill>
                        <a:latin typeface="Cambria Math" panose="02040503050406030204" pitchFamily="18" charset="0"/>
                      </a:rPr>
                      <m:t>𝑀</m:t>
                    </m:r>
                    <m:r>
                      <a:rPr lang="en-US" i="1" baseline="-25000">
                        <a:solidFill>
                          <a:srgbClr val="232F3E"/>
                        </a:solidFill>
                        <a:latin typeface="Cambria Math" panose="02040503050406030204" pitchFamily="18" charset="0"/>
                      </a:rPr>
                      <m:t>𝑉</m:t>
                    </m:r>
                  </m:oMath>
                </a14:m>
                <a:r>
                  <a:rPr lang="en-US" dirty="0">
                    <a:solidFill>
                      <a:srgbClr val="232F3E"/>
                    </a:solidFill>
                  </a:rPr>
                  <a:t> to predict the sensitive attribute. </a:t>
                </a:r>
                <a:r>
                  <a:rPr lang="en-US" dirty="0"/>
                  <a:t>To do this, a </a:t>
                </a:r>
                <a:r>
                  <a:rPr lang="en-US" dirty="0">
                    <a:solidFill>
                      <a:srgbClr val="232F3E"/>
                    </a:solidFill>
                  </a:rPr>
                  <a:t>fairness metric is required (for example, statistical parity).</a:t>
                </a:r>
              </a:p>
            </p:txBody>
          </p:sp>
        </mc:Choice>
        <mc:Fallback xmlns="">
          <p:sp>
            <p:nvSpPr>
              <p:cNvPr id="8" name="Content Placeholder 7">
                <a:extLst>
                  <a:ext uri="{FF2B5EF4-FFF2-40B4-BE49-F238E27FC236}">
                    <a16:creationId xmlns:a16="http://schemas.microsoft.com/office/drawing/2014/main" id="{FFF906CB-B9A2-4DB8-B666-BB9E73B49F9A}"/>
                  </a:ext>
                </a:extLst>
              </p:cNvPr>
              <p:cNvSpPr>
                <a:spLocks noGrp="1" noRot="1" noChangeAspect="1" noMove="1" noResize="1" noEditPoints="1" noAdjustHandles="1" noChangeArrowheads="1" noChangeShapeType="1" noTextEdit="1"/>
              </p:cNvSpPr>
              <p:nvPr>
                <p:ph idx="2"/>
              </p:nvPr>
            </p:nvSpPr>
            <p:spPr>
              <a:blipFill>
                <a:blip r:embed="rId4"/>
                <a:stretch>
                  <a:fillRect l="-885" t="-120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EDB4CEB-2C65-67BD-1DEB-19135A8A379F}"/>
              </a:ext>
            </a:extLst>
          </p:cNvPr>
          <p:cNvSpPr txBox="1"/>
          <p:nvPr/>
        </p:nvSpPr>
        <p:spPr>
          <a:xfrm>
            <a:off x="2553222" y="4340911"/>
            <a:ext cx="7085557" cy="83099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sz="2400" dirty="0">
                <a:solidFill>
                  <a:schemeClr val="tx2"/>
                </a:solidFill>
              </a:rPr>
              <a:t>The original model should do as well as possible while </a:t>
            </a:r>
            <a:r>
              <a:rPr lang="en-US" sz="2400" b="1" dirty="0">
                <a:solidFill>
                  <a:schemeClr val="accent6"/>
                </a:solidFill>
                <a:ea typeface="Amazon Ember" panose="020B0603020204020204" pitchFamily="34" charset="0"/>
                <a:cs typeface="Amazon Ember" panose="020B0603020204020204" pitchFamily="34" charset="0"/>
              </a:rPr>
              <a:t>minimizing the success of the adversary</a:t>
            </a:r>
            <a:r>
              <a:rPr lang="en-US" sz="2400" dirty="0"/>
              <a:t>.</a:t>
            </a:r>
          </a:p>
        </p:txBody>
      </p:sp>
    </p:spTree>
    <p:custDataLst>
      <p:tags r:id="rId1"/>
    </p:custDataLst>
    <p:extLst>
      <p:ext uri="{BB962C8B-B14F-4D97-AF65-F5344CB8AC3E}">
        <p14:creationId xmlns:p14="http://schemas.microsoft.com/office/powerpoint/2010/main" val="414596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241814-387D-4C7B-A48F-4149A83C6ADE}"/>
              </a:ext>
            </a:extLst>
          </p:cNvPr>
          <p:cNvSpPr>
            <a:spLocks noGrp="1"/>
          </p:cNvSpPr>
          <p:nvPr>
            <p:ph type="sldNum" idx="97"/>
          </p:nvPr>
        </p:nvSpPr>
        <p:spPr/>
        <p:txBody>
          <a:bodyPr/>
          <a:lstStyle/>
          <a:p>
            <a:fld id="{86A8BF56-6CB3-514C-9A64-F39D95C9E25B}" type="slidenum">
              <a:rPr lang="en-US" smtClean="0"/>
              <a:pPr/>
              <a:t>24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Model competing with another model: Training</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2EF0EAD-084B-4405-BC10-45B946F4AE5C}"/>
                  </a:ext>
                </a:extLst>
              </p:cNvPr>
              <p:cNvSpPr>
                <a:spLocks noGrp="1"/>
              </p:cNvSpPr>
              <p:nvPr>
                <p:ph idx="2"/>
              </p:nvPr>
            </p:nvSpPr>
            <p:spPr>
              <a:xfrm>
                <a:off x="4852836" y="1165536"/>
                <a:ext cx="6979500" cy="5262696"/>
              </a:xfrm>
            </p:spPr>
            <p:txBody>
              <a:bodyPr/>
              <a:lstStyle/>
              <a:p>
                <a:r>
                  <a:rPr lang="en-US" dirty="0"/>
                  <a:t>Consider a tabular dataset with different columns, X.</a:t>
                </a:r>
              </a:p>
              <a:p>
                <a:r>
                  <a:rPr lang="en-US" dirty="0"/>
                  <a:t>One of the columns, </a:t>
                </a:r>
                <a14:m>
                  <m:oMath xmlns:m="http://schemas.openxmlformats.org/officeDocument/2006/math">
                    <m:r>
                      <a:rPr lang="en-US" i="1">
                        <a:latin typeface="Cambria Math" panose="02040503050406030204" pitchFamily="18" charset="0"/>
                      </a:rPr>
                      <m:t>𝑥</m:t>
                    </m:r>
                    <m:r>
                      <a:rPr lang="en-US" i="1" baseline="-25000">
                        <a:latin typeface="Cambria Math" panose="02040503050406030204" pitchFamily="18" charset="0"/>
                      </a:rPr>
                      <m:t>𝐴</m:t>
                    </m:r>
                  </m:oMath>
                </a14:m>
                <a:r>
                  <a:rPr lang="en-US" dirty="0"/>
                  <a:t>, is a sensitive attribute.</a:t>
                </a:r>
              </a:p>
              <a:p>
                <a:r>
                  <a:rPr lang="en-US" dirty="0"/>
                  <a:t>Provide all features, </a:t>
                </a:r>
                <a14:m>
                  <m:oMath xmlns:m="http://schemas.openxmlformats.org/officeDocument/2006/math">
                    <m:r>
                      <m:rPr>
                        <m:sty m:val="p"/>
                      </m:rPr>
                      <a:rPr lang="en-US">
                        <a:latin typeface="Cambria Math" panose="02040503050406030204" pitchFamily="18" charset="0"/>
                      </a:rPr>
                      <m:t>X</m:t>
                    </m:r>
                  </m:oMath>
                </a14:m>
                <a:r>
                  <a:rPr lang="en-US" dirty="0"/>
                  <a:t>, and the ground truth label, </a:t>
                </a:r>
                <a14:m>
                  <m:oMath xmlns:m="http://schemas.openxmlformats.org/officeDocument/2006/math">
                    <m:r>
                      <a:rPr lang="en-US" i="1">
                        <a:latin typeface="Cambria Math" panose="02040503050406030204" pitchFamily="18" charset="0"/>
                      </a:rPr>
                      <m:t>𝑦</m:t>
                    </m:r>
                    <m:r>
                      <a:rPr lang="en-US" i="1" baseline="-25000">
                        <a:latin typeface="Cambria Math" panose="02040503050406030204" pitchFamily="18" charset="0"/>
                      </a:rPr>
                      <m:t>𝑇</m:t>
                    </m:r>
                  </m:oMath>
                </a14:m>
                <a:r>
                  <a:rPr lang="en-US" dirty="0"/>
                  <a:t>, as input to train the target model, </a:t>
                </a:r>
                <a14:m>
                  <m:oMath xmlns:m="http://schemas.openxmlformats.org/officeDocument/2006/math">
                    <m:r>
                      <a:rPr lang="en-US" i="1">
                        <a:latin typeface="Cambria Math" panose="02040503050406030204" pitchFamily="18" charset="0"/>
                      </a:rPr>
                      <m:t>𝑀</m:t>
                    </m:r>
                    <m:r>
                      <a:rPr lang="en-US" i="1" baseline="-25000">
                        <a:latin typeface="Cambria Math" panose="02040503050406030204" pitchFamily="18" charset="0"/>
                      </a:rPr>
                      <m:t>𝑇</m:t>
                    </m:r>
                  </m:oMath>
                </a14:m>
                <a:r>
                  <a:rPr lang="en-US" dirty="0"/>
                  <a:t>.</a:t>
                </a:r>
              </a:p>
            </p:txBody>
          </p:sp>
        </mc:Choice>
        <mc:Fallback xmlns="">
          <p:sp>
            <p:nvSpPr>
              <p:cNvPr id="7" name="Content Placeholder 6">
                <a:extLst>
                  <a:ext uri="{FF2B5EF4-FFF2-40B4-BE49-F238E27FC236}">
                    <a16:creationId xmlns:a16="http://schemas.microsoft.com/office/drawing/2014/main" id="{A2EF0EAD-084B-4405-BC10-45B946F4AE5C}"/>
                  </a:ext>
                </a:extLst>
              </p:cNvPr>
              <p:cNvSpPr>
                <a:spLocks noGrp="1" noRot="1" noChangeAspect="1" noMove="1" noResize="1" noEditPoints="1" noAdjustHandles="1" noChangeArrowheads="1" noChangeShapeType="1" noTextEdit="1"/>
              </p:cNvSpPr>
              <p:nvPr>
                <p:ph idx="2"/>
              </p:nvPr>
            </p:nvSpPr>
            <p:spPr>
              <a:xfrm>
                <a:off x="4852836" y="1165536"/>
                <a:ext cx="6979500" cy="5262696"/>
              </a:xfrm>
              <a:blipFill>
                <a:blip r:embed="rId4"/>
                <a:stretch>
                  <a:fillRect l="-1636" t="-1202"/>
                </a:stretch>
              </a:blipFill>
            </p:spPr>
            <p:txBody>
              <a:bodyPr/>
              <a:lstStyle/>
              <a:p>
                <a:r>
                  <a:rPr lang="en-US">
                    <a:noFill/>
                  </a:rPr>
                  <a:t> </a:t>
                </a:r>
              </a:p>
            </p:txBody>
          </p:sp>
        </mc:Fallback>
      </mc:AlternateContent>
      <p:pic>
        <p:nvPicPr>
          <p:cNvPr id="6" name="Picture 5" descr="Illustration of tabular dataset. See details in notes.&#10;">
            <a:extLst>
              <a:ext uri="{FF2B5EF4-FFF2-40B4-BE49-F238E27FC236}">
                <a16:creationId xmlns:a16="http://schemas.microsoft.com/office/drawing/2014/main" id="{2757DE61-BB12-4614-8149-32FC169993FB}"/>
              </a:ext>
            </a:extLst>
          </p:cNvPr>
          <p:cNvPicPr>
            <a:picLocks noChangeAspect="1"/>
          </p:cNvPicPr>
          <p:nvPr/>
        </p:nvPicPr>
        <p:blipFill>
          <a:blip r:embed="rId5"/>
          <a:stretch>
            <a:fillRect/>
          </a:stretch>
        </p:blipFill>
        <p:spPr>
          <a:xfrm>
            <a:off x="752905" y="976570"/>
            <a:ext cx="3712786" cy="5279594"/>
          </a:xfrm>
          <a:prstGeom prst="rect">
            <a:avLst/>
          </a:prstGeom>
        </p:spPr>
      </p:pic>
    </p:spTree>
    <p:custDataLst>
      <p:tags r:id="rId1"/>
    </p:custDataLst>
    <p:extLst>
      <p:ext uri="{BB962C8B-B14F-4D97-AF65-F5344CB8AC3E}">
        <p14:creationId xmlns:p14="http://schemas.microsoft.com/office/powerpoint/2010/main" val="3727311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EDD8E0-1700-495E-A730-1BE34DA3FA4D}"/>
              </a:ext>
            </a:extLst>
          </p:cNvPr>
          <p:cNvSpPr>
            <a:spLocks noGrp="1"/>
          </p:cNvSpPr>
          <p:nvPr>
            <p:ph type="sldNum" idx="97"/>
          </p:nvPr>
        </p:nvSpPr>
        <p:spPr/>
        <p:txBody>
          <a:bodyPr/>
          <a:lstStyle/>
          <a:p>
            <a:fld id="{86A8BF56-6CB3-514C-9A64-F39D95C9E25B}" type="slidenum">
              <a:rPr lang="en-US" smtClean="0"/>
              <a:t>25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Model competing with another model: Predicting</a:t>
            </a:r>
            <a:endParaRPr lang="en-US" dirty="0">
              <a:latin typeface="+mj-lt"/>
              <a:ea typeface="Amazon Ember" panose="020B0603020204020204" pitchFamily="34" charset="0"/>
              <a:cs typeface="Amazon Ember" panose="020B0603020204020204" pitchFamily="34" charset="0"/>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DF25698-7AEA-43D0-83BF-C40431D3958D}"/>
                  </a:ext>
                </a:extLst>
              </p:cNvPr>
              <p:cNvSpPr>
                <a:spLocks noGrp="1"/>
              </p:cNvSpPr>
              <p:nvPr>
                <p:ph idx="2"/>
              </p:nvPr>
            </p:nvSpPr>
            <p:spPr>
              <a:xfrm>
                <a:off x="5948774" y="1165536"/>
                <a:ext cx="5883562" cy="5262696"/>
              </a:xfrm>
            </p:spPr>
            <p:txBody>
              <a:bodyPr/>
              <a:lstStyle/>
              <a:p>
                <a:pPr marL="0" indent="0">
                  <a:buNone/>
                </a:pPr>
                <a:r>
                  <a:rPr lang="en-US" dirty="0"/>
                  <a:t>The trained model, </a:t>
                </a:r>
                <a14:m>
                  <m:oMath xmlns:m="http://schemas.openxmlformats.org/officeDocument/2006/math">
                    <m:r>
                      <a:rPr lang="en-US" i="1">
                        <a:latin typeface="Cambria Math" panose="02040503050406030204" pitchFamily="18" charset="0"/>
                      </a:rPr>
                      <m:t>𝑀</m:t>
                    </m:r>
                    <m:r>
                      <a:rPr lang="en-US" i="1" baseline="-25000">
                        <a:latin typeface="Cambria Math" panose="02040503050406030204" pitchFamily="18" charset="0"/>
                      </a:rPr>
                      <m:t>𝑇</m:t>
                    </m:r>
                  </m:oMath>
                </a14:m>
                <a:r>
                  <a:rPr lang="en-US" dirty="0"/>
                  <a:t>, makes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baseline="-25000">
                        <a:latin typeface="Cambria Math" panose="02040503050406030204" pitchFamily="18" charset="0"/>
                      </a:rPr>
                      <m:t>𝑇</m:t>
                    </m:r>
                  </m:oMath>
                </a14:m>
                <a:r>
                  <a:rPr lang="en-US" dirty="0"/>
                  <a:t>, which should be reasonably good to meet performance standards.</a:t>
                </a:r>
              </a:p>
            </p:txBody>
          </p:sp>
        </mc:Choice>
        <mc:Fallback xmlns="">
          <p:sp>
            <p:nvSpPr>
              <p:cNvPr id="4" name="Content Placeholder 3">
                <a:extLst>
                  <a:ext uri="{FF2B5EF4-FFF2-40B4-BE49-F238E27FC236}">
                    <a16:creationId xmlns:a16="http://schemas.microsoft.com/office/drawing/2014/main" id="{1DF25698-7AEA-43D0-83BF-C40431D3958D}"/>
                  </a:ext>
                </a:extLst>
              </p:cNvPr>
              <p:cNvSpPr>
                <a:spLocks noGrp="1" noRot="1" noChangeAspect="1" noMove="1" noResize="1" noEditPoints="1" noAdjustHandles="1" noChangeArrowheads="1" noChangeShapeType="1" noTextEdit="1"/>
              </p:cNvSpPr>
              <p:nvPr>
                <p:ph idx="2"/>
              </p:nvPr>
            </p:nvSpPr>
            <p:spPr>
              <a:xfrm>
                <a:off x="5948774" y="1165536"/>
                <a:ext cx="5883562" cy="5262696"/>
              </a:xfrm>
              <a:blipFill>
                <a:blip r:embed="rId4"/>
                <a:stretch>
                  <a:fillRect l="-2155" t="-1202" r="-1078"/>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0048B353-811A-40AE-9639-851726804DF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2905" y="976570"/>
            <a:ext cx="3712786" cy="5279594"/>
          </a:xfrm>
          <a:prstGeom prst="rect">
            <a:avLst/>
          </a:prstGeom>
        </p:spPr>
      </p:pic>
      <p:pic>
        <p:nvPicPr>
          <p:cNvPr id="6" name="Picture 5">
            <a:extLst>
              <a:ext uri="{FF2B5EF4-FFF2-40B4-BE49-F238E27FC236}">
                <a16:creationId xmlns:a16="http://schemas.microsoft.com/office/drawing/2014/main" id="{5AA59C08-9DDB-1EF8-14A2-6FEC2C745823}"/>
              </a:ext>
              <a:ext uri="{C183D7F6-B498-43B3-948B-1728B52AA6E4}">
                <adec:decorative xmlns:adec="http://schemas.microsoft.com/office/drawing/2017/decorative" val="1"/>
              </a:ext>
            </a:extLst>
          </p:cNvPr>
          <p:cNvPicPr>
            <a:picLocks noChangeAspect="1"/>
          </p:cNvPicPr>
          <p:nvPr/>
        </p:nvPicPr>
        <p:blipFill>
          <a:blip r:embed="rId6"/>
          <a:srcRect l="87" r="87"/>
          <a:stretch/>
        </p:blipFill>
        <p:spPr>
          <a:xfrm>
            <a:off x="3464121" y="3545794"/>
            <a:ext cx="2484653" cy="2908044"/>
          </a:xfrm>
          <a:prstGeom prst="rect">
            <a:avLst/>
          </a:prstGeom>
        </p:spPr>
      </p:pic>
    </p:spTree>
    <p:custDataLst>
      <p:tags r:id="rId1"/>
    </p:custDataLst>
    <p:extLst>
      <p:ext uri="{BB962C8B-B14F-4D97-AF65-F5344CB8AC3E}">
        <p14:creationId xmlns:p14="http://schemas.microsoft.com/office/powerpoint/2010/main" val="1829937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58C4441-128F-432E-8C4A-C850ED1A0226}"/>
              </a:ext>
            </a:extLst>
          </p:cNvPr>
          <p:cNvSpPr>
            <a:spLocks noGrp="1"/>
          </p:cNvSpPr>
          <p:nvPr>
            <p:ph type="sldNum" idx="97"/>
          </p:nvPr>
        </p:nvSpPr>
        <p:spPr/>
        <p:txBody>
          <a:bodyPr/>
          <a:lstStyle/>
          <a:p>
            <a:fld id="{86A8BF56-6CB3-514C-9A64-F39D95C9E25B}" type="slidenum">
              <a:rPr lang="en-US" smtClean="0"/>
              <a:t>26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a:bodyPr>
          <a:lstStyle/>
          <a:p>
            <a:r>
              <a:rPr lang="en-US" sz="3000" dirty="0"/>
              <a:t>Model competing with another model: Adversarial training</a:t>
            </a:r>
            <a:endParaRPr lang="en-US" sz="3000" dirty="0">
              <a:latin typeface="+mj-lt"/>
              <a:ea typeface="Amazon Ember" panose="020B0603020204020204" pitchFamily="34" charset="0"/>
              <a:cs typeface="Amazon Ember" panose="020B0603020204020204" pitchFamily="34" charset="0"/>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FEF2762-46AA-46DA-894C-74715483CE59}"/>
                  </a:ext>
                </a:extLst>
              </p:cNvPr>
              <p:cNvSpPr>
                <a:spLocks noGrp="1"/>
              </p:cNvSpPr>
              <p:nvPr>
                <p:ph idx="2"/>
              </p:nvPr>
            </p:nvSpPr>
            <p:spPr>
              <a:xfrm>
                <a:off x="4465690" y="1165536"/>
                <a:ext cx="7366645" cy="5262696"/>
              </a:xfrm>
            </p:spPr>
            <p:txBody>
              <a:bodyPr/>
              <a:lstStyle/>
              <a:p>
                <a:r>
                  <a:rPr lang="en-US" dirty="0"/>
                  <a:t>Now the adversary model, </a:t>
                </a:r>
                <a14:m>
                  <m:oMath xmlns:m="http://schemas.openxmlformats.org/officeDocument/2006/math">
                    <m:r>
                      <a:rPr lang="en-US" i="1">
                        <a:latin typeface="Cambria Math" panose="02040503050406030204" pitchFamily="18" charset="0"/>
                      </a:rPr>
                      <m:t>𝑀</m:t>
                    </m:r>
                    <m:r>
                      <a:rPr lang="en-US" i="1" baseline="-25000">
                        <a:latin typeface="Cambria Math" panose="02040503050406030204" pitchFamily="18" charset="0"/>
                      </a:rPr>
                      <m:t>𝑉</m:t>
                    </m:r>
                  </m:oMath>
                </a14:m>
                <a:r>
                  <a:rPr lang="en-US" dirty="0"/>
                  <a:t>, uses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baseline="-25000">
                        <a:latin typeface="Cambria Math" panose="02040503050406030204" pitchFamily="18" charset="0"/>
                      </a:rPr>
                      <m:t>𝑇</m:t>
                    </m:r>
                  </m:oMath>
                </a14:m>
                <a:r>
                  <a:rPr lang="en-US" dirty="0"/>
                  <a:t> as input to predict the sensitive attribute feature,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baseline="-25000">
                        <a:latin typeface="Cambria Math" panose="02040503050406030204" pitchFamily="18" charset="0"/>
                      </a:rPr>
                      <m:t>𝐴</m:t>
                    </m:r>
                  </m:oMath>
                </a14:m>
                <a:r>
                  <a:rPr lang="en-US" dirty="0"/>
                  <a:t>.</a:t>
                </a:r>
              </a:p>
              <a:p>
                <a:r>
                  <a:rPr lang="en-US" dirty="0"/>
                  <a:t>Ideally, </a:t>
                </a:r>
                <a14:m>
                  <m:oMath xmlns:m="http://schemas.openxmlformats.org/officeDocument/2006/math">
                    <m:r>
                      <a:rPr lang="en-US" i="1">
                        <a:latin typeface="Cambria Math" panose="02040503050406030204" pitchFamily="18" charset="0"/>
                      </a:rPr>
                      <m:t>𝑀</m:t>
                    </m:r>
                    <m:r>
                      <a:rPr lang="en-US" i="1" baseline="-25000">
                        <a:latin typeface="Cambria Math" panose="02040503050406030204" pitchFamily="18" charset="0"/>
                      </a:rPr>
                      <m:t>𝑉</m:t>
                    </m:r>
                  </m:oMath>
                </a14:m>
                <a:r>
                  <a:rPr lang="en-US" dirty="0"/>
                  <a:t> should perform badly.</a:t>
                </a:r>
              </a:p>
            </p:txBody>
          </p:sp>
        </mc:Choice>
        <mc:Fallback xmlns="">
          <p:sp>
            <p:nvSpPr>
              <p:cNvPr id="7" name="Content Placeholder 6">
                <a:extLst>
                  <a:ext uri="{FF2B5EF4-FFF2-40B4-BE49-F238E27FC236}">
                    <a16:creationId xmlns:a16="http://schemas.microsoft.com/office/drawing/2014/main" id="{BFEF2762-46AA-46DA-894C-74715483CE59}"/>
                  </a:ext>
                </a:extLst>
              </p:cNvPr>
              <p:cNvSpPr>
                <a:spLocks noGrp="1" noRot="1" noChangeAspect="1" noMove="1" noResize="1" noEditPoints="1" noAdjustHandles="1" noChangeArrowheads="1" noChangeShapeType="1" noTextEdit="1"/>
              </p:cNvSpPr>
              <p:nvPr>
                <p:ph idx="2"/>
              </p:nvPr>
            </p:nvSpPr>
            <p:spPr>
              <a:xfrm>
                <a:off x="4465690" y="1165536"/>
                <a:ext cx="7366645" cy="5262696"/>
              </a:xfrm>
              <a:blipFill>
                <a:blip r:embed="rId4"/>
                <a:stretch>
                  <a:fillRect l="-1377" t="-1202" r="-1033"/>
                </a:stretch>
              </a:blipFill>
            </p:spPr>
            <p:txBody>
              <a:bodyPr/>
              <a:lstStyle/>
              <a:p>
                <a:r>
                  <a:rPr lang="en-US">
                    <a:noFill/>
                  </a:rPr>
                  <a:t> </a:t>
                </a:r>
              </a:p>
            </p:txBody>
          </p:sp>
        </mc:Fallback>
      </mc:AlternateContent>
      <p:pic>
        <p:nvPicPr>
          <p:cNvPr id="31" name="Picture 30">
            <a:extLst>
              <a:ext uri="{FF2B5EF4-FFF2-40B4-BE49-F238E27FC236}">
                <a16:creationId xmlns:a16="http://schemas.microsoft.com/office/drawing/2014/main" id="{C7D0F2D6-0CB8-45F6-B141-AD7C5C5BF9E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2905" y="976570"/>
            <a:ext cx="3712786" cy="5279594"/>
          </a:xfrm>
          <a:prstGeom prst="rect">
            <a:avLst/>
          </a:prstGeom>
        </p:spPr>
      </p:pic>
      <p:pic>
        <p:nvPicPr>
          <p:cNvPr id="8" name="Picture 7" descr="Output from one model is used as input for another model. See details in notes.">
            <a:extLst>
              <a:ext uri="{FF2B5EF4-FFF2-40B4-BE49-F238E27FC236}">
                <a16:creationId xmlns:a16="http://schemas.microsoft.com/office/drawing/2014/main" id="{E049E748-3E34-46C0-9513-AAEFEC03CF47}"/>
              </a:ext>
            </a:extLst>
          </p:cNvPr>
          <p:cNvPicPr>
            <a:picLocks noChangeAspect="1"/>
          </p:cNvPicPr>
          <p:nvPr/>
        </p:nvPicPr>
        <p:blipFill>
          <a:blip r:embed="rId6"/>
          <a:stretch>
            <a:fillRect/>
          </a:stretch>
        </p:blipFill>
        <p:spPr>
          <a:xfrm>
            <a:off x="3464121" y="3545794"/>
            <a:ext cx="7968163" cy="2908044"/>
          </a:xfrm>
          <a:prstGeom prst="rect">
            <a:avLst/>
          </a:prstGeom>
        </p:spPr>
      </p:pic>
    </p:spTree>
    <p:custDataLst>
      <p:tags r:id="rId1"/>
    </p:custDataLst>
    <p:extLst>
      <p:ext uri="{BB962C8B-B14F-4D97-AF65-F5344CB8AC3E}">
        <p14:creationId xmlns:p14="http://schemas.microsoft.com/office/powerpoint/2010/main" val="3017477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pPr/>
              <a:t>27</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lstStyle/>
          <a:p>
            <a:r>
              <a:rPr lang="en-US" dirty="0"/>
              <a:t>Bias mitigation in postprocessing</a:t>
            </a:r>
          </a:p>
        </p:txBody>
      </p:sp>
      <p:sp>
        <p:nvSpPr>
          <p:cNvPr id="4" name="Text Placeholder 3">
            <a:extLst>
              <a:ext uri="{FF2B5EF4-FFF2-40B4-BE49-F238E27FC236}">
                <a16:creationId xmlns:a16="http://schemas.microsoft.com/office/drawing/2014/main" id="{5219465C-0AF8-8AA8-875C-D425E86E1526}"/>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64471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4AE120-57FF-4607-B509-8D4AC81662F7}"/>
              </a:ext>
            </a:extLst>
          </p:cNvPr>
          <p:cNvSpPr>
            <a:spLocks noGrp="1"/>
          </p:cNvSpPr>
          <p:nvPr>
            <p:ph type="sldNum" idx="97"/>
          </p:nvPr>
        </p:nvSpPr>
        <p:spPr/>
        <p:txBody>
          <a:bodyPr/>
          <a:lstStyle/>
          <a:p>
            <a:fld id="{86A8BF56-6CB3-514C-9A64-F39D95C9E25B}" type="slidenum">
              <a:rPr lang="en-US" smtClean="0"/>
              <a:pPr/>
              <a:t>28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Mitigating bias in postprocessing</a:t>
            </a:r>
          </a:p>
        </p:txBody>
      </p:sp>
      <p:sp>
        <p:nvSpPr>
          <p:cNvPr id="7" name="Content Placeholder 6">
            <a:extLst>
              <a:ext uri="{FF2B5EF4-FFF2-40B4-BE49-F238E27FC236}">
                <a16:creationId xmlns:a16="http://schemas.microsoft.com/office/drawing/2014/main" id="{0C86400F-6E84-4124-81E2-DECC19E943CD}"/>
              </a:ext>
            </a:extLst>
          </p:cNvPr>
          <p:cNvSpPr>
            <a:spLocks noGrp="1"/>
          </p:cNvSpPr>
          <p:nvPr>
            <p:ph idx="2"/>
          </p:nvPr>
        </p:nvSpPr>
        <p:spPr/>
        <p:txBody>
          <a:bodyPr/>
          <a:lstStyle/>
          <a:p>
            <a:pPr marL="0" indent="0">
              <a:buNone/>
            </a:pPr>
            <a:r>
              <a:rPr lang="en-US" dirty="0"/>
              <a:t>It’s possible to adjust the outcomes after the model makes the prediction.</a:t>
            </a:r>
          </a:p>
          <a:p>
            <a:pPr lvl="1"/>
            <a:r>
              <a:rPr lang="en-US" dirty="0"/>
              <a:t>In ML, opportunity is measured by looking at the number of positive outcomes compared to total outcomes. You can enforce this number to be the same for multiple groups.</a:t>
            </a:r>
          </a:p>
          <a:p>
            <a:pPr lvl="1"/>
            <a:r>
              <a:rPr lang="en-US" dirty="0"/>
              <a:t>This is often required when you have no access to the model or when retraining is not practically feasible.</a:t>
            </a:r>
          </a:p>
        </p:txBody>
      </p:sp>
    </p:spTree>
    <p:custDataLst>
      <p:tags r:id="rId1"/>
    </p:custDataLst>
    <p:extLst>
      <p:ext uri="{BB962C8B-B14F-4D97-AF65-F5344CB8AC3E}">
        <p14:creationId xmlns:p14="http://schemas.microsoft.com/office/powerpoint/2010/main" val="45403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A6A339-F9AD-B945-ADB9-CAE0D23DEC1F}"/>
              </a:ext>
            </a:extLst>
          </p:cNvPr>
          <p:cNvSpPr>
            <a:spLocks noGrp="1"/>
          </p:cNvSpPr>
          <p:nvPr>
            <p:ph type="sldNum" idx="97"/>
          </p:nvPr>
        </p:nvSpPr>
        <p:spPr/>
        <p:txBody>
          <a:bodyPr/>
          <a:lstStyle/>
          <a:p>
            <a:fld id="{2613A35D-97EF-7A48-AACF-97D95E22C11E}" type="slidenum">
              <a:rPr lang="en-US" smtClean="0"/>
              <a:pPr/>
              <a:t>29</a:t>
            </a:fld>
            <a:endParaRPr lang="en-US" dirty="0"/>
          </a:p>
        </p:txBody>
      </p:sp>
      <p:sp>
        <p:nvSpPr>
          <p:cNvPr id="6" name="Title 5">
            <a:extLst>
              <a:ext uri="{FF2B5EF4-FFF2-40B4-BE49-F238E27FC236}">
                <a16:creationId xmlns:a16="http://schemas.microsoft.com/office/drawing/2014/main" id="{259BC3E0-EC73-2C45-84E6-5F50FE046660}"/>
              </a:ext>
            </a:extLst>
          </p:cNvPr>
          <p:cNvSpPr>
            <a:spLocks noGrp="1"/>
          </p:cNvSpPr>
          <p:nvPr>
            <p:ph type="title" idx="1"/>
          </p:nvPr>
        </p:nvSpPr>
        <p:spPr/>
        <p:txBody>
          <a:bodyPr>
            <a:normAutofit fontScale="90000"/>
          </a:bodyPr>
          <a:lstStyle/>
          <a:p>
            <a:r>
              <a:rPr lang="en-US" dirty="0"/>
              <a:t>Equal opportunity for different groups</a:t>
            </a:r>
          </a:p>
        </p:txBody>
      </p:sp>
      <p:sp>
        <p:nvSpPr>
          <p:cNvPr id="50" name="Content Placeholder 49">
            <a:extLst>
              <a:ext uri="{FF2B5EF4-FFF2-40B4-BE49-F238E27FC236}">
                <a16:creationId xmlns:a16="http://schemas.microsoft.com/office/drawing/2014/main" id="{09F9C0FC-55E2-23E8-E05C-1BC907220C8A}"/>
              </a:ext>
            </a:extLst>
          </p:cNvPr>
          <p:cNvSpPr>
            <a:spLocks noGrp="1"/>
          </p:cNvSpPr>
          <p:nvPr>
            <p:ph idx="2"/>
          </p:nvPr>
        </p:nvSpPr>
        <p:spPr/>
        <p:txBody>
          <a:bodyPr/>
          <a:lstStyle/>
          <a:p>
            <a:pPr marL="0" indent="0">
              <a:buNone/>
            </a:pPr>
            <a:r>
              <a:rPr lang="en-US" dirty="0"/>
              <a:t>The percentage of applicants that get approved is the same for both groups for those that can pay back.</a:t>
            </a:r>
          </a:p>
        </p:txBody>
      </p:sp>
      <p:pic>
        <p:nvPicPr>
          <p:cNvPr id="2" name="Picture 1">
            <a:extLst>
              <a:ext uri="{FF2B5EF4-FFF2-40B4-BE49-F238E27FC236}">
                <a16:creationId xmlns:a16="http://schemas.microsoft.com/office/drawing/2014/main" id="{0D07655D-BCF8-4096-9587-FF379A3D7959}"/>
              </a:ext>
            </a:extLst>
          </p:cNvPr>
          <p:cNvPicPr>
            <a:picLocks noChangeAspect="1"/>
          </p:cNvPicPr>
          <p:nvPr/>
        </p:nvPicPr>
        <p:blipFill>
          <a:blip r:embed="rId4"/>
          <a:srcRect/>
          <a:stretch/>
        </p:blipFill>
        <p:spPr>
          <a:xfrm>
            <a:off x="741111" y="2280235"/>
            <a:ext cx="10702687" cy="4029805"/>
          </a:xfrm>
          <a:prstGeom prst="rect">
            <a:avLst/>
          </a:prstGeom>
        </p:spPr>
      </p:pic>
    </p:spTree>
    <p:custDataLst>
      <p:tags r:id="rId1"/>
    </p:custDataLst>
    <p:extLst>
      <p:ext uri="{BB962C8B-B14F-4D97-AF65-F5344CB8AC3E}">
        <p14:creationId xmlns:p14="http://schemas.microsoft.com/office/powerpoint/2010/main" val="111222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pPr/>
              <a:t>3</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lstStyle/>
          <a:p>
            <a:r>
              <a:rPr lang="en-US" dirty="0"/>
              <a:t>Preprocessing for bias mitigation</a:t>
            </a:r>
          </a:p>
        </p:txBody>
      </p:sp>
      <p:sp>
        <p:nvSpPr>
          <p:cNvPr id="4" name="Text Placeholder 3">
            <a:extLst>
              <a:ext uri="{FF2B5EF4-FFF2-40B4-BE49-F238E27FC236}">
                <a16:creationId xmlns:a16="http://schemas.microsoft.com/office/drawing/2014/main" id="{C798E3A9-36C6-9D80-2ED0-524A3CB15270}"/>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978100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D6CB7-B378-499C-87A2-C0C91449EE4D}"/>
              </a:ext>
            </a:extLst>
          </p:cNvPr>
          <p:cNvSpPr>
            <a:spLocks noGrp="1"/>
          </p:cNvSpPr>
          <p:nvPr>
            <p:ph type="sldNum" idx="97"/>
          </p:nvPr>
        </p:nvSpPr>
        <p:spPr/>
        <p:txBody>
          <a:bodyPr/>
          <a:lstStyle/>
          <a:p>
            <a:fld id="{86A8BF56-6CB3-514C-9A64-F39D95C9E25B}" type="slidenum">
              <a:rPr lang="en-US" smtClean="0"/>
              <a:pPr/>
              <a:t>30</a:t>
            </a:fld>
            <a:endParaRPr lang="en-US" dirty="0"/>
          </a:p>
        </p:txBody>
      </p:sp>
    </p:spTree>
    <p:extLst>
      <p:ext uri="{BB962C8B-B14F-4D97-AF65-F5344CB8AC3E}">
        <p14:creationId xmlns:p14="http://schemas.microsoft.com/office/powerpoint/2010/main" val="1980853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9586C5-902B-4A70-BD6B-F0FA49615F30}"/>
              </a:ext>
            </a:extLst>
          </p:cNvPr>
          <p:cNvSpPr>
            <a:spLocks noGrp="1"/>
          </p:cNvSpPr>
          <p:nvPr>
            <p:ph type="sldNum" idx="97"/>
          </p:nvPr>
        </p:nvSpPr>
        <p:spPr/>
        <p:txBody>
          <a:bodyPr/>
          <a:lstStyle/>
          <a:p>
            <a:fld id="{86A8BF56-6CB3-514C-9A64-F39D95C9E25B}" type="slidenum">
              <a:rPr lang="en-US" smtClean="0"/>
              <a:t>31</a:t>
            </a:fld>
            <a:endParaRPr lang="en-US" dirty="0"/>
          </a:p>
        </p:txBody>
      </p:sp>
      <p:sp>
        <p:nvSpPr>
          <p:cNvPr id="3" name="Title 2">
            <a:extLst>
              <a:ext uri="{FF2B5EF4-FFF2-40B4-BE49-F238E27FC236}">
                <a16:creationId xmlns:a16="http://schemas.microsoft.com/office/drawing/2014/main" id="{5B7091CB-5443-4925-B47A-EFCDE9E5BDCD}"/>
              </a:ext>
            </a:extLst>
          </p:cNvPr>
          <p:cNvSpPr>
            <a:spLocks noGrp="1"/>
          </p:cNvSpPr>
          <p:nvPr>
            <p:ph type="title" idx="1"/>
          </p:nvPr>
        </p:nvSpPr>
        <p:spPr/>
        <p:txBody>
          <a:bodyPr/>
          <a:lstStyle/>
          <a:p>
            <a:r>
              <a:rPr lang="en-US" dirty="0"/>
              <a:t>Image source slides (for curriculum development use only)</a:t>
            </a:r>
          </a:p>
        </p:txBody>
      </p:sp>
      <p:sp>
        <p:nvSpPr>
          <p:cNvPr id="4" name="Text Placeholder 3">
            <a:extLst>
              <a:ext uri="{FF2B5EF4-FFF2-40B4-BE49-F238E27FC236}">
                <a16:creationId xmlns:a16="http://schemas.microsoft.com/office/drawing/2014/main" id="{4C8587BB-74A5-3C55-3556-05EA120D2A17}"/>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255086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C80141-1465-4F2E-8181-82BC8467B091}"/>
              </a:ext>
            </a:extLst>
          </p:cNvPr>
          <p:cNvSpPr>
            <a:spLocks noGrp="1"/>
          </p:cNvSpPr>
          <p:nvPr>
            <p:ph type="sldNum" idx="97"/>
          </p:nvPr>
        </p:nvSpPr>
        <p:spPr/>
        <p:txBody>
          <a:bodyPr/>
          <a:lstStyle/>
          <a:p>
            <a:fld id="{86A8BF56-6CB3-514C-9A64-F39D95C9E25B}" type="slidenum">
              <a:rPr lang="en-US" smtClean="0"/>
              <a:pPr/>
              <a:t>32</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DI for transformation</a:t>
            </a:r>
          </a:p>
        </p:txBody>
      </p:sp>
      <p:sp>
        <p:nvSpPr>
          <p:cNvPr id="4" name="Content Placeholder 3">
            <a:extLst>
              <a:ext uri="{FF2B5EF4-FFF2-40B4-BE49-F238E27FC236}">
                <a16:creationId xmlns:a16="http://schemas.microsoft.com/office/drawing/2014/main" id="{10FC3FC8-5053-9665-7C47-AFB38ED44F93}"/>
              </a:ext>
            </a:extLst>
          </p:cNvPr>
          <p:cNvSpPr>
            <a:spLocks noGrp="1"/>
          </p:cNvSpPr>
          <p:nvPr>
            <p:ph idx="2"/>
          </p:nvPr>
        </p:nvSpPr>
        <p:spPr/>
        <p:txBody>
          <a:bodyPr/>
          <a:lstStyle/>
          <a:p>
            <a:endParaRPr lang="en-US"/>
          </a:p>
        </p:txBody>
      </p:sp>
      <p:sp>
        <p:nvSpPr>
          <p:cNvPr id="52" name="TextBox 51">
            <a:extLst>
              <a:ext uri="{FF2B5EF4-FFF2-40B4-BE49-F238E27FC236}">
                <a16:creationId xmlns:a16="http://schemas.microsoft.com/office/drawing/2014/main" id="{155D8841-0288-D393-A8A5-830038B0B9ED}"/>
              </a:ext>
            </a:extLst>
          </p:cNvPr>
          <p:cNvSpPr txBox="1"/>
          <p:nvPr/>
        </p:nvSpPr>
        <p:spPr>
          <a:xfrm>
            <a:off x="6489397" y="4788999"/>
            <a:ext cx="4855069" cy="338554"/>
          </a:xfrm>
          <a:prstGeom prst="rect">
            <a:avLst/>
          </a:prstGeom>
          <a:noFill/>
        </p:spPr>
        <p:txBody>
          <a:bodyPr wrap="square">
            <a:spAutoFit/>
          </a:bodyPr>
          <a:lstStyle/>
          <a:p>
            <a:pPr marL="287338" lvl="1" indent="0" algn="ctr">
              <a:buNone/>
            </a:pPr>
            <a:r>
              <a:rPr lang="en-US" sz="1600" dirty="0">
                <a:solidFill>
                  <a:srgbClr val="232F3E"/>
                </a:solidFill>
              </a:rPr>
              <a:t>Figure: Bank Loan Ground Truth</a:t>
            </a:r>
          </a:p>
        </p:txBody>
      </p:sp>
      <p:grpSp>
        <p:nvGrpSpPr>
          <p:cNvPr id="88" name="Group 87">
            <a:extLst>
              <a:ext uri="{FF2B5EF4-FFF2-40B4-BE49-F238E27FC236}">
                <a16:creationId xmlns:a16="http://schemas.microsoft.com/office/drawing/2014/main" id="{1B234E4F-0E36-4AC8-9106-201C60CE7D7C}"/>
              </a:ext>
            </a:extLst>
          </p:cNvPr>
          <p:cNvGrpSpPr/>
          <p:nvPr/>
        </p:nvGrpSpPr>
        <p:grpSpPr>
          <a:xfrm>
            <a:off x="6609460" y="5217834"/>
            <a:ext cx="4614942" cy="623248"/>
            <a:chOff x="6860095" y="5217834"/>
            <a:chExt cx="4614942" cy="623248"/>
          </a:xfrm>
        </p:grpSpPr>
        <p:grpSp>
          <p:nvGrpSpPr>
            <p:cNvPr id="86" name="Group 85">
              <a:extLst>
                <a:ext uri="{FF2B5EF4-FFF2-40B4-BE49-F238E27FC236}">
                  <a16:creationId xmlns:a16="http://schemas.microsoft.com/office/drawing/2014/main" id="{E82EE5E1-CB2E-49B7-BB79-646EE83B9F18}"/>
                </a:ext>
              </a:extLst>
            </p:cNvPr>
            <p:cNvGrpSpPr/>
            <p:nvPr/>
          </p:nvGrpSpPr>
          <p:grpSpPr>
            <a:xfrm>
              <a:off x="9628502" y="5217834"/>
              <a:ext cx="1846535" cy="623248"/>
              <a:chOff x="9772195" y="5217834"/>
              <a:chExt cx="1846535" cy="623248"/>
            </a:xfrm>
          </p:grpSpPr>
          <p:sp>
            <p:nvSpPr>
              <p:cNvPr id="61" name="Rectangle 60">
                <a:extLst>
                  <a:ext uri="{FF2B5EF4-FFF2-40B4-BE49-F238E27FC236}">
                    <a16:creationId xmlns:a16="http://schemas.microsoft.com/office/drawing/2014/main" id="{FF385516-73E7-E744-FE97-38B4A8822C87}"/>
                  </a:ext>
                </a:extLst>
              </p:cNvPr>
              <p:cNvSpPr/>
              <p:nvPr/>
            </p:nvSpPr>
            <p:spPr>
              <a:xfrm>
                <a:off x="9772195" y="5217834"/>
                <a:ext cx="1846535" cy="623248"/>
              </a:xfrm>
              <a:prstGeom prst="rect">
                <a:avLst/>
              </a:prstGeom>
              <a:ln>
                <a:solidFill>
                  <a:schemeClr val="tx1"/>
                </a:solidFill>
              </a:ln>
            </p:spPr>
            <p:txBody>
              <a:bodyPr wrap="square">
                <a:spAutoFit/>
              </a:bodyPr>
              <a:lstStyle/>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Approved</a:t>
                </a:r>
              </a:p>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Not approved</a:t>
                </a:r>
              </a:p>
            </p:txBody>
          </p:sp>
          <p:grpSp>
            <p:nvGrpSpPr>
              <p:cNvPr id="85" name="Group 84">
                <a:extLst>
                  <a:ext uri="{FF2B5EF4-FFF2-40B4-BE49-F238E27FC236}">
                    <a16:creationId xmlns:a16="http://schemas.microsoft.com/office/drawing/2014/main" id="{05F98FB6-2085-4E4D-B147-F44F5B96DA8C}"/>
                  </a:ext>
                </a:extLst>
              </p:cNvPr>
              <p:cNvGrpSpPr/>
              <p:nvPr/>
            </p:nvGrpSpPr>
            <p:grpSpPr>
              <a:xfrm>
                <a:off x="9938389" y="5316993"/>
                <a:ext cx="130571" cy="424931"/>
                <a:chOff x="9938389" y="5322687"/>
                <a:chExt cx="130571" cy="424931"/>
              </a:xfrm>
            </p:grpSpPr>
            <p:sp>
              <p:nvSpPr>
                <p:cNvPr id="62" name="Flowchart: Connector 42">
                  <a:extLst>
                    <a:ext uri="{FF2B5EF4-FFF2-40B4-BE49-F238E27FC236}">
                      <a16:creationId xmlns:a16="http://schemas.microsoft.com/office/drawing/2014/main" id="{C6CC597B-EE85-0CA2-5022-D2A5150E0BC0}"/>
                    </a:ext>
                  </a:extLst>
                </p:cNvPr>
                <p:cNvSpPr>
                  <a:spLocks noChangeAspect="1"/>
                </p:cNvSpPr>
                <p:nvPr/>
              </p:nvSpPr>
              <p:spPr>
                <a:xfrm>
                  <a:off x="9938389" y="5322687"/>
                  <a:ext cx="130571" cy="130571"/>
                </a:xfrm>
                <a:prstGeom prst="mathPlu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Minus 62">
                  <a:extLst>
                    <a:ext uri="{FF2B5EF4-FFF2-40B4-BE49-F238E27FC236}">
                      <a16:creationId xmlns:a16="http://schemas.microsoft.com/office/drawing/2014/main" id="{BE4C6850-D771-050D-6BE1-3FC3B41A4477}"/>
                    </a:ext>
                  </a:extLst>
                </p:cNvPr>
                <p:cNvSpPr>
                  <a:spLocks noChangeAspect="1"/>
                </p:cNvSpPr>
                <p:nvPr/>
              </p:nvSpPr>
              <p:spPr>
                <a:xfrm>
                  <a:off x="9938389" y="5617311"/>
                  <a:ext cx="130571" cy="130307"/>
                </a:xfrm>
                <a:prstGeom prst="mathMinu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grpSp>
          <p:nvGrpSpPr>
            <p:cNvPr id="87" name="Group 86">
              <a:extLst>
                <a:ext uri="{FF2B5EF4-FFF2-40B4-BE49-F238E27FC236}">
                  <a16:creationId xmlns:a16="http://schemas.microsoft.com/office/drawing/2014/main" id="{159B5E94-293C-4BAE-9F6C-100968251049}"/>
                </a:ext>
              </a:extLst>
            </p:cNvPr>
            <p:cNvGrpSpPr/>
            <p:nvPr/>
          </p:nvGrpSpPr>
          <p:grpSpPr>
            <a:xfrm>
              <a:off x="6860095" y="5217834"/>
              <a:ext cx="2083257" cy="623248"/>
              <a:chOff x="6102449" y="5217834"/>
              <a:chExt cx="2083257" cy="623248"/>
            </a:xfrm>
          </p:grpSpPr>
          <p:sp>
            <p:nvSpPr>
              <p:cNvPr id="58" name="Rectangle 57">
                <a:extLst>
                  <a:ext uri="{FF2B5EF4-FFF2-40B4-BE49-F238E27FC236}">
                    <a16:creationId xmlns:a16="http://schemas.microsoft.com/office/drawing/2014/main" id="{5D9C5E4D-AFE3-F3DB-88C5-2E80A412DACD}"/>
                  </a:ext>
                </a:extLst>
              </p:cNvPr>
              <p:cNvSpPr/>
              <p:nvPr/>
            </p:nvSpPr>
            <p:spPr>
              <a:xfrm>
                <a:off x="6102449" y="5217834"/>
                <a:ext cx="2083257" cy="623248"/>
              </a:xfrm>
              <a:prstGeom prst="rect">
                <a:avLst/>
              </a:prstGeom>
              <a:ln>
                <a:solidFill>
                  <a:schemeClr val="tx1"/>
                </a:solidFill>
              </a:ln>
            </p:spPr>
            <p:txBody>
              <a:bodyPr wrap="square">
                <a:spAutoFit/>
              </a:bodyPr>
              <a:lstStyle/>
              <a:p>
                <a:pPr>
                  <a:spcAft>
                    <a:spcPts val="300"/>
                  </a:spcAft>
                </a:pPr>
                <a:r>
                  <a:rPr lang="en-US" sz="1600" dirty="0">
                    <a:ea typeface="Amazon Ember Light" panose="020B0403020204020204" pitchFamily="34" charset="0"/>
                    <a:cs typeface="Amazon Ember Light" panose="020B0403020204020204" pitchFamily="34" charset="0"/>
                  </a:rPr>
                  <a:t>      </a:t>
                </a:r>
                <a:r>
                  <a:rPr lang="en-US" sz="1600" dirty="0">
                    <a:solidFill>
                      <a:schemeClr val="accent6"/>
                    </a:solidFill>
                    <a:ea typeface="Amazon Ember Light" panose="020B0403020204020204" pitchFamily="34" charset="0"/>
                    <a:cs typeface="Amazon Ember Light" panose="020B0403020204020204" pitchFamily="34" charset="0"/>
                  </a:rPr>
                  <a:t>Favored</a:t>
                </a:r>
              </a:p>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Disfavored</a:t>
                </a:r>
              </a:p>
            </p:txBody>
          </p:sp>
          <p:grpSp>
            <p:nvGrpSpPr>
              <p:cNvPr id="84" name="Group 83">
                <a:extLst>
                  <a:ext uri="{FF2B5EF4-FFF2-40B4-BE49-F238E27FC236}">
                    <a16:creationId xmlns:a16="http://schemas.microsoft.com/office/drawing/2014/main" id="{A4647679-2833-434A-859E-1551D4531456}"/>
                  </a:ext>
                </a:extLst>
              </p:cNvPr>
              <p:cNvGrpSpPr/>
              <p:nvPr/>
            </p:nvGrpSpPr>
            <p:grpSpPr>
              <a:xfrm>
                <a:off x="6187991" y="5298228"/>
                <a:ext cx="216595" cy="462460"/>
                <a:chOff x="6187991" y="5280115"/>
                <a:chExt cx="216595" cy="462460"/>
              </a:xfrm>
            </p:grpSpPr>
            <p:sp>
              <p:nvSpPr>
                <p:cNvPr id="59" name="Flowchart: Connector 42">
                  <a:extLst>
                    <a:ext uri="{FF2B5EF4-FFF2-40B4-BE49-F238E27FC236}">
                      <a16:creationId xmlns:a16="http://schemas.microsoft.com/office/drawing/2014/main" id="{F9C6DB20-3DFF-FE2F-16A8-51EC42E18989}"/>
                    </a:ext>
                  </a:extLst>
                </p:cNvPr>
                <p:cNvSpPr>
                  <a:spLocks noChangeAspect="1"/>
                </p:cNvSpPr>
                <p:nvPr/>
              </p:nvSpPr>
              <p:spPr>
                <a:xfrm>
                  <a:off x="6231003" y="5321042"/>
                  <a:ext cx="130571" cy="130571"/>
                </a:xfrm>
                <a:prstGeom prst="roundRect">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Rounded Rectangle 59">
                  <a:extLst>
                    <a:ext uri="{FF2B5EF4-FFF2-40B4-BE49-F238E27FC236}">
                      <a16:creationId xmlns:a16="http://schemas.microsoft.com/office/drawing/2014/main" id="{34BFA468-8FA9-6564-9111-3EA1F7A9E9E4}"/>
                    </a:ext>
                  </a:extLst>
                </p:cNvPr>
                <p:cNvSpPr>
                  <a:spLocks noChangeAspect="1"/>
                </p:cNvSpPr>
                <p:nvPr/>
              </p:nvSpPr>
              <p:spPr>
                <a:xfrm>
                  <a:off x="6231003" y="5612268"/>
                  <a:ext cx="130571" cy="13030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Oval 5">
                  <a:extLst>
                    <a:ext uri="{FF2B5EF4-FFF2-40B4-BE49-F238E27FC236}">
                      <a16:creationId xmlns:a16="http://schemas.microsoft.com/office/drawing/2014/main" id="{27556FC0-0914-4C03-B5AE-94419BCC3007}"/>
                    </a:ext>
                  </a:extLst>
                </p:cNvPr>
                <p:cNvSpPr>
                  <a:spLocks noChangeAspect="1"/>
                </p:cNvSpPr>
                <p:nvPr/>
              </p:nvSpPr>
              <p:spPr>
                <a:xfrm>
                  <a:off x="6187991" y="5280115"/>
                  <a:ext cx="216595" cy="219456"/>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0" name="Group 89">
            <a:extLst>
              <a:ext uri="{FF2B5EF4-FFF2-40B4-BE49-F238E27FC236}">
                <a16:creationId xmlns:a16="http://schemas.microsoft.com/office/drawing/2014/main" id="{78F14EB3-553A-4679-B5E3-9859DB8001D2}"/>
              </a:ext>
            </a:extLst>
          </p:cNvPr>
          <p:cNvGrpSpPr/>
          <p:nvPr/>
        </p:nvGrpSpPr>
        <p:grpSpPr>
          <a:xfrm>
            <a:off x="6093216" y="1357433"/>
            <a:ext cx="5647431" cy="3299572"/>
            <a:chOff x="6093216" y="1357433"/>
            <a:chExt cx="5647431" cy="3299572"/>
          </a:xfrm>
        </p:grpSpPr>
        <p:sp>
          <p:nvSpPr>
            <p:cNvPr id="53" name="Rectangle 52">
              <a:extLst>
                <a:ext uri="{FF2B5EF4-FFF2-40B4-BE49-F238E27FC236}">
                  <a16:creationId xmlns:a16="http://schemas.microsoft.com/office/drawing/2014/main" id="{807D840B-ACC2-4222-54D4-605962BEEA64}"/>
                </a:ext>
              </a:extLst>
            </p:cNvPr>
            <p:cNvSpPr/>
            <p:nvPr/>
          </p:nvSpPr>
          <p:spPr>
            <a:xfrm>
              <a:off x="6093216" y="1357433"/>
              <a:ext cx="5647431" cy="32995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4F0808D7-C849-EE36-AD1C-60616486F833}"/>
                </a:ext>
              </a:extLst>
            </p:cNvPr>
            <p:cNvSpPr/>
            <p:nvPr/>
          </p:nvSpPr>
          <p:spPr>
            <a:xfrm rot="16200000">
              <a:off x="6238722" y="2648723"/>
              <a:ext cx="601448" cy="369332"/>
            </a:xfrm>
            <a:prstGeom prst="rect">
              <a:avLst/>
            </a:prstGeom>
          </p:spPr>
          <p:txBody>
            <a:bodyPr wrap="none">
              <a:spAutoFit/>
            </a:bodyPr>
            <a:lstStyle/>
            <a:p>
              <a:pPr algn="ctr"/>
              <a:r>
                <a:rPr lang="en-US" b="1" dirty="0">
                  <a:solidFill>
                    <a:srgbClr val="232F3E"/>
                  </a:solidFill>
                  <a:ea typeface="Amazon Ember Light" panose="020B0403020204020204" pitchFamily="34" charset="0"/>
                  <a:cs typeface="Amazon Ember Light" panose="020B0403020204020204" pitchFamily="34" charset="0"/>
                </a:rPr>
                <a:t>Age</a:t>
              </a:r>
              <a:endParaRPr lang="en-US" b="1" baseline="-25000" dirty="0">
                <a:solidFill>
                  <a:srgbClr val="232F3E"/>
                </a:solidFill>
                <a:ea typeface="Amazon Ember Light" panose="020B0403020204020204" pitchFamily="34" charset="0"/>
                <a:cs typeface="Amazon Ember Light" panose="020B0403020204020204" pitchFamily="34" charset="0"/>
              </a:endParaRPr>
            </a:p>
          </p:txBody>
        </p:sp>
        <p:sp>
          <p:nvSpPr>
            <p:cNvPr id="57" name="Rectangle 56">
              <a:extLst>
                <a:ext uri="{FF2B5EF4-FFF2-40B4-BE49-F238E27FC236}">
                  <a16:creationId xmlns:a16="http://schemas.microsoft.com/office/drawing/2014/main" id="{26923A6C-067A-4A20-B55C-9F6C25CFF774}"/>
                </a:ext>
              </a:extLst>
            </p:cNvPr>
            <p:cNvSpPr/>
            <p:nvPr/>
          </p:nvSpPr>
          <p:spPr>
            <a:xfrm>
              <a:off x="8523983" y="4196231"/>
              <a:ext cx="982961" cy="369332"/>
            </a:xfrm>
            <a:prstGeom prst="rect">
              <a:avLst/>
            </a:prstGeom>
          </p:spPr>
          <p:txBody>
            <a:bodyPr wrap="none">
              <a:spAutoFit/>
            </a:bodyPr>
            <a:lstStyle/>
            <a:p>
              <a:pPr algn="ctr"/>
              <a:r>
                <a:rPr lang="en-US" b="1" dirty="0">
                  <a:solidFill>
                    <a:srgbClr val="232F3E"/>
                  </a:solidFill>
                  <a:ea typeface="Amazon Ember Light" panose="020B0403020204020204" pitchFamily="34" charset="0"/>
                  <a:cs typeface="Amazon Ember Light" panose="020B0403020204020204" pitchFamily="34" charset="0"/>
                </a:rPr>
                <a:t>Income</a:t>
              </a:r>
              <a:endParaRPr lang="en-US" b="1" baseline="-25000" dirty="0">
                <a:solidFill>
                  <a:srgbClr val="232F3E"/>
                </a:solidFill>
                <a:ea typeface="Amazon Ember Light" panose="020B0403020204020204" pitchFamily="34" charset="0"/>
                <a:cs typeface="Amazon Ember Light" panose="020B0403020204020204" pitchFamily="34" charset="0"/>
              </a:endParaRPr>
            </a:p>
          </p:txBody>
        </p:sp>
        <p:grpSp>
          <p:nvGrpSpPr>
            <p:cNvPr id="89" name="Group 88">
              <a:extLst>
                <a:ext uri="{FF2B5EF4-FFF2-40B4-BE49-F238E27FC236}">
                  <a16:creationId xmlns:a16="http://schemas.microsoft.com/office/drawing/2014/main" id="{62F8E214-DDE2-4883-8ABF-0888B517B744}"/>
                </a:ext>
              </a:extLst>
            </p:cNvPr>
            <p:cNvGrpSpPr/>
            <p:nvPr/>
          </p:nvGrpSpPr>
          <p:grpSpPr>
            <a:xfrm>
              <a:off x="6722921" y="1497843"/>
              <a:ext cx="4585084" cy="2678519"/>
              <a:chOff x="6722921" y="1497843"/>
              <a:chExt cx="4585084" cy="2678519"/>
            </a:xfrm>
          </p:grpSpPr>
          <p:cxnSp>
            <p:nvCxnSpPr>
              <p:cNvPr id="55" name="Straight Connector 54">
                <a:extLst>
                  <a:ext uri="{FF2B5EF4-FFF2-40B4-BE49-F238E27FC236}">
                    <a16:creationId xmlns:a16="http://schemas.microsoft.com/office/drawing/2014/main" id="{18F72C97-DBE4-FDFB-6D3A-78013B39A723}"/>
                  </a:ext>
                </a:extLst>
              </p:cNvPr>
              <p:cNvCxnSpPr>
                <a:cxnSpLocks/>
              </p:cNvCxnSpPr>
              <p:nvPr/>
            </p:nvCxnSpPr>
            <p:spPr>
              <a:xfrm flipV="1">
                <a:off x="6722921" y="1497843"/>
                <a:ext cx="0" cy="2671091"/>
              </a:xfrm>
              <a:prstGeom prst="line">
                <a:avLst/>
              </a:prstGeom>
              <a:solidFill>
                <a:schemeClr val="tx1"/>
              </a:solidFill>
              <a:ln w="19050">
                <a:solidFill>
                  <a:srgbClr val="51504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0513D9E-C313-FB57-4C80-DB59FAE4F3AA}"/>
                  </a:ext>
                </a:extLst>
              </p:cNvPr>
              <p:cNvCxnSpPr>
                <a:cxnSpLocks/>
              </p:cNvCxnSpPr>
              <p:nvPr/>
            </p:nvCxnSpPr>
            <p:spPr>
              <a:xfrm>
                <a:off x="6722921" y="4176362"/>
                <a:ext cx="4585084" cy="0"/>
              </a:xfrm>
              <a:prstGeom prst="line">
                <a:avLst/>
              </a:prstGeom>
              <a:solidFill>
                <a:schemeClr val="tx1"/>
              </a:solidFill>
              <a:ln w="19050">
                <a:solidFill>
                  <a:srgbClr val="51504F"/>
                </a:solidFill>
                <a:tailEnd type="triangle"/>
              </a:ln>
            </p:spPr>
            <p:style>
              <a:lnRef idx="1">
                <a:schemeClr val="accent1"/>
              </a:lnRef>
              <a:fillRef idx="0">
                <a:schemeClr val="accent1"/>
              </a:fillRef>
              <a:effectRef idx="0">
                <a:schemeClr val="accent1"/>
              </a:effectRef>
              <a:fontRef idx="minor">
                <a:schemeClr val="tx1"/>
              </a:fontRef>
            </p:style>
          </p:cxnSp>
          <p:sp>
            <p:nvSpPr>
              <p:cNvPr id="14" name="Minus 13">
                <a:extLst>
                  <a:ext uri="{FF2B5EF4-FFF2-40B4-BE49-F238E27FC236}">
                    <a16:creationId xmlns:a16="http://schemas.microsoft.com/office/drawing/2014/main" id="{31245EFF-C4AE-6FF1-B53F-2673D093DC23}"/>
                  </a:ext>
                </a:extLst>
              </p:cNvPr>
              <p:cNvSpPr/>
              <p:nvPr/>
            </p:nvSpPr>
            <p:spPr>
              <a:xfrm>
                <a:off x="6911613" y="229373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Minus 14">
                <a:extLst>
                  <a:ext uri="{FF2B5EF4-FFF2-40B4-BE49-F238E27FC236}">
                    <a16:creationId xmlns:a16="http://schemas.microsoft.com/office/drawing/2014/main" id="{6F5BE3AE-CD51-5A11-7CC5-A6DC37122293}"/>
                  </a:ext>
                </a:extLst>
              </p:cNvPr>
              <p:cNvSpPr/>
              <p:nvPr/>
            </p:nvSpPr>
            <p:spPr>
              <a:xfrm>
                <a:off x="6991035" y="2743399"/>
                <a:ext cx="158502" cy="164260"/>
              </a:xfrm>
              <a:prstGeom prst="mathMin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Minus 15">
                <a:extLst>
                  <a:ext uri="{FF2B5EF4-FFF2-40B4-BE49-F238E27FC236}">
                    <a16:creationId xmlns:a16="http://schemas.microsoft.com/office/drawing/2014/main" id="{2A3EC7D8-6B55-F2B9-7C9A-1EC3055AC735}"/>
                  </a:ext>
                </a:extLst>
              </p:cNvPr>
              <p:cNvSpPr/>
              <p:nvPr/>
            </p:nvSpPr>
            <p:spPr>
              <a:xfrm>
                <a:off x="7446010" y="314127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Minus 17">
                <a:extLst>
                  <a:ext uri="{FF2B5EF4-FFF2-40B4-BE49-F238E27FC236}">
                    <a16:creationId xmlns:a16="http://schemas.microsoft.com/office/drawing/2014/main" id="{6A2773D3-2F0D-D307-AF9A-C6B9003D51F7}"/>
                  </a:ext>
                </a:extLst>
              </p:cNvPr>
              <p:cNvSpPr/>
              <p:nvPr/>
            </p:nvSpPr>
            <p:spPr>
              <a:xfrm>
                <a:off x="7475184" y="266482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Minus 18">
                <a:extLst>
                  <a:ext uri="{FF2B5EF4-FFF2-40B4-BE49-F238E27FC236}">
                    <a16:creationId xmlns:a16="http://schemas.microsoft.com/office/drawing/2014/main" id="{1F52ACC7-C7D3-D153-F9B4-E79896711D5B}"/>
                  </a:ext>
                </a:extLst>
              </p:cNvPr>
              <p:cNvSpPr/>
              <p:nvPr/>
            </p:nvSpPr>
            <p:spPr>
              <a:xfrm>
                <a:off x="7885524" y="3444177"/>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Minus 19">
                <a:extLst>
                  <a:ext uri="{FF2B5EF4-FFF2-40B4-BE49-F238E27FC236}">
                    <a16:creationId xmlns:a16="http://schemas.microsoft.com/office/drawing/2014/main" id="{12E71266-CB9A-6595-02FF-9849C79B4486}"/>
                  </a:ext>
                </a:extLst>
              </p:cNvPr>
              <p:cNvSpPr/>
              <p:nvPr/>
            </p:nvSpPr>
            <p:spPr>
              <a:xfrm>
                <a:off x="8413405" y="328259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Minus 20">
                <a:extLst>
                  <a:ext uri="{FF2B5EF4-FFF2-40B4-BE49-F238E27FC236}">
                    <a16:creationId xmlns:a16="http://schemas.microsoft.com/office/drawing/2014/main" id="{F747F2DE-4F54-51BB-E9D9-5D258765980E}"/>
                  </a:ext>
                </a:extLst>
              </p:cNvPr>
              <p:cNvSpPr/>
              <p:nvPr/>
            </p:nvSpPr>
            <p:spPr>
              <a:xfrm>
                <a:off x="7586388" y="2222355"/>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 name="Minus 21">
                <a:extLst>
                  <a:ext uri="{FF2B5EF4-FFF2-40B4-BE49-F238E27FC236}">
                    <a16:creationId xmlns:a16="http://schemas.microsoft.com/office/drawing/2014/main" id="{98A0D30E-0A70-3156-A8F9-DB257D1FB798}"/>
                  </a:ext>
                </a:extLst>
              </p:cNvPr>
              <p:cNvSpPr/>
              <p:nvPr/>
            </p:nvSpPr>
            <p:spPr>
              <a:xfrm>
                <a:off x="8147785" y="2285041"/>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Minus 22">
                <a:extLst>
                  <a:ext uri="{FF2B5EF4-FFF2-40B4-BE49-F238E27FC236}">
                    <a16:creationId xmlns:a16="http://schemas.microsoft.com/office/drawing/2014/main" id="{18ABA840-7CBE-4BCE-28C0-5257324DD60C}"/>
                  </a:ext>
                </a:extLst>
              </p:cNvPr>
              <p:cNvSpPr/>
              <p:nvPr/>
            </p:nvSpPr>
            <p:spPr>
              <a:xfrm>
                <a:off x="7878283" y="267212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Flowchart: Connector 42">
                <a:extLst>
                  <a:ext uri="{FF2B5EF4-FFF2-40B4-BE49-F238E27FC236}">
                    <a16:creationId xmlns:a16="http://schemas.microsoft.com/office/drawing/2014/main" id="{AD0EC1AC-1C78-A4A3-B9DE-26C1CB1278D5}"/>
                  </a:ext>
                </a:extLst>
              </p:cNvPr>
              <p:cNvSpPr>
                <a:spLocks noChangeAspect="1"/>
              </p:cNvSpPr>
              <p:nvPr/>
            </p:nvSpPr>
            <p:spPr>
              <a:xfrm>
                <a:off x="9825250" y="2800124"/>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Minus 24">
                <a:extLst>
                  <a:ext uri="{FF2B5EF4-FFF2-40B4-BE49-F238E27FC236}">
                    <a16:creationId xmlns:a16="http://schemas.microsoft.com/office/drawing/2014/main" id="{8A13F091-E26C-774B-F5DD-D757EC01641F}"/>
                  </a:ext>
                </a:extLst>
              </p:cNvPr>
              <p:cNvSpPr/>
              <p:nvPr/>
            </p:nvSpPr>
            <p:spPr>
              <a:xfrm>
                <a:off x="8215896" y="299763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Flowchart: Connector 84">
                <a:extLst>
                  <a:ext uri="{FF2B5EF4-FFF2-40B4-BE49-F238E27FC236}">
                    <a16:creationId xmlns:a16="http://schemas.microsoft.com/office/drawing/2014/main" id="{8834F1ED-3F8C-7C60-A399-5401A716F5E7}"/>
                  </a:ext>
                </a:extLst>
              </p:cNvPr>
              <p:cNvSpPr>
                <a:spLocks noChangeAspect="1"/>
              </p:cNvSpPr>
              <p:nvPr/>
            </p:nvSpPr>
            <p:spPr>
              <a:xfrm>
                <a:off x="10177385" y="3165048"/>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Flowchart: Connector 85">
                <a:extLst>
                  <a:ext uri="{FF2B5EF4-FFF2-40B4-BE49-F238E27FC236}">
                    <a16:creationId xmlns:a16="http://schemas.microsoft.com/office/drawing/2014/main" id="{27BEE70A-6896-6E36-8F4B-FAFAAA6B1CA2}"/>
                  </a:ext>
                </a:extLst>
              </p:cNvPr>
              <p:cNvSpPr>
                <a:spLocks noChangeAspect="1"/>
              </p:cNvSpPr>
              <p:nvPr/>
            </p:nvSpPr>
            <p:spPr>
              <a:xfrm>
                <a:off x="7738063" y="3885819"/>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 name="Minus 27">
                <a:extLst>
                  <a:ext uri="{FF2B5EF4-FFF2-40B4-BE49-F238E27FC236}">
                    <a16:creationId xmlns:a16="http://schemas.microsoft.com/office/drawing/2014/main" id="{35C1DA63-8378-4782-1D35-9CD1EAD08C66}"/>
                  </a:ext>
                </a:extLst>
              </p:cNvPr>
              <p:cNvSpPr/>
              <p:nvPr/>
            </p:nvSpPr>
            <p:spPr>
              <a:xfrm>
                <a:off x="8679394" y="279454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Flowchart: Connector 85">
                <a:extLst>
                  <a:ext uri="{FF2B5EF4-FFF2-40B4-BE49-F238E27FC236}">
                    <a16:creationId xmlns:a16="http://schemas.microsoft.com/office/drawing/2014/main" id="{8D280832-3425-490F-EC6E-386863542792}"/>
                  </a:ext>
                </a:extLst>
              </p:cNvPr>
              <p:cNvSpPr>
                <a:spLocks noChangeAspect="1"/>
              </p:cNvSpPr>
              <p:nvPr/>
            </p:nvSpPr>
            <p:spPr>
              <a:xfrm>
                <a:off x="9138711" y="3229774"/>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Flowchart: Connector 85">
                <a:extLst>
                  <a:ext uri="{FF2B5EF4-FFF2-40B4-BE49-F238E27FC236}">
                    <a16:creationId xmlns:a16="http://schemas.microsoft.com/office/drawing/2014/main" id="{0C38021D-C555-88AE-D805-BAF099984B6F}"/>
                  </a:ext>
                </a:extLst>
              </p:cNvPr>
              <p:cNvSpPr>
                <a:spLocks noChangeAspect="1"/>
              </p:cNvSpPr>
              <p:nvPr/>
            </p:nvSpPr>
            <p:spPr>
              <a:xfrm>
                <a:off x="8405827" y="3556358"/>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Minus 30">
                <a:extLst>
                  <a:ext uri="{FF2B5EF4-FFF2-40B4-BE49-F238E27FC236}">
                    <a16:creationId xmlns:a16="http://schemas.microsoft.com/office/drawing/2014/main" id="{99E5DAEB-3F47-80C2-750D-912AF3610801}"/>
                  </a:ext>
                </a:extLst>
              </p:cNvPr>
              <p:cNvSpPr/>
              <p:nvPr/>
            </p:nvSpPr>
            <p:spPr>
              <a:xfrm>
                <a:off x="7416566" y="3795336"/>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Minus 31">
                <a:extLst>
                  <a:ext uri="{FF2B5EF4-FFF2-40B4-BE49-F238E27FC236}">
                    <a16:creationId xmlns:a16="http://schemas.microsoft.com/office/drawing/2014/main" id="{8EE5E0DB-65AB-D661-6F4F-0E545FC8D0BD}"/>
                  </a:ext>
                </a:extLst>
              </p:cNvPr>
              <p:cNvSpPr/>
              <p:nvPr/>
            </p:nvSpPr>
            <p:spPr>
              <a:xfrm>
                <a:off x="9325123" y="358170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Minus 32">
                <a:extLst>
                  <a:ext uri="{FF2B5EF4-FFF2-40B4-BE49-F238E27FC236}">
                    <a16:creationId xmlns:a16="http://schemas.microsoft.com/office/drawing/2014/main" id="{997708CF-9BB4-116F-46B5-924F8443FF4E}"/>
                  </a:ext>
                </a:extLst>
              </p:cNvPr>
              <p:cNvSpPr/>
              <p:nvPr/>
            </p:nvSpPr>
            <p:spPr>
              <a:xfrm>
                <a:off x="9837390" y="314256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Minus 33">
                <a:extLst>
                  <a:ext uri="{FF2B5EF4-FFF2-40B4-BE49-F238E27FC236}">
                    <a16:creationId xmlns:a16="http://schemas.microsoft.com/office/drawing/2014/main" id="{7402ED74-972A-FD0E-C1EA-4CBFB5EB8CCB}"/>
                  </a:ext>
                </a:extLst>
              </p:cNvPr>
              <p:cNvSpPr/>
              <p:nvPr/>
            </p:nvSpPr>
            <p:spPr>
              <a:xfrm>
                <a:off x="7105031" y="151687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Minus 34">
                <a:extLst>
                  <a:ext uri="{FF2B5EF4-FFF2-40B4-BE49-F238E27FC236}">
                    <a16:creationId xmlns:a16="http://schemas.microsoft.com/office/drawing/2014/main" id="{B48882D0-06F8-0324-43B3-8ED5816D65B3}"/>
                  </a:ext>
                </a:extLst>
              </p:cNvPr>
              <p:cNvSpPr/>
              <p:nvPr/>
            </p:nvSpPr>
            <p:spPr>
              <a:xfrm>
                <a:off x="8693565" y="3146216"/>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Minus 35">
                <a:extLst>
                  <a:ext uri="{FF2B5EF4-FFF2-40B4-BE49-F238E27FC236}">
                    <a16:creationId xmlns:a16="http://schemas.microsoft.com/office/drawing/2014/main" id="{0F8E0F1A-4F35-F81E-8964-45380D504FBF}"/>
                  </a:ext>
                </a:extLst>
              </p:cNvPr>
              <p:cNvSpPr/>
              <p:nvPr/>
            </p:nvSpPr>
            <p:spPr>
              <a:xfrm>
                <a:off x="7873671" y="1917717"/>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Minus 36">
                <a:extLst>
                  <a:ext uri="{FF2B5EF4-FFF2-40B4-BE49-F238E27FC236}">
                    <a16:creationId xmlns:a16="http://schemas.microsoft.com/office/drawing/2014/main" id="{FC459E50-054E-6D9D-FF83-3CBD447FDEF6}"/>
                  </a:ext>
                </a:extLst>
              </p:cNvPr>
              <p:cNvSpPr/>
              <p:nvPr/>
            </p:nvSpPr>
            <p:spPr>
              <a:xfrm>
                <a:off x="8515897" y="3780490"/>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Minus 37">
                <a:extLst>
                  <a:ext uri="{FF2B5EF4-FFF2-40B4-BE49-F238E27FC236}">
                    <a16:creationId xmlns:a16="http://schemas.microsoft.com/office/drawing/2014/main" id="{37433F58-A827-567A-B9ED-F62A6EFB287B}"/>
                  </a:ext>
                </a:extLst>
              </p:cNvPr>
              <p:cNvSpPr/>
              <p:nvPr/>
            </p:nvSpPr>
            <p:spPr>
              <a:xfrm>
                <a:off x="9263695" y="2721530"/>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Flowchart: Connector 42">
                <a:extLst>
                  <a:ext uri="{FF2B5EF4-FFF2-40B4-BE49-F238E27FC236}">
                    <a16:creationId xmlns:a16="http://schemas.microsoft.com/office/drawing/2014/main" id="{4F1CF7EC-DCDD-AD20-6E58-E11F5BE05899}"/>
                  </a:ext>
                </a:extLst>
              </p:cNvPr>
              <p:cNvSpPr>
                <a:spLocks noChangeAspect="1"/>
              </p:cNvSpPr>
              <p:nvPr/>
            </p:nvSpPr>
            <p:spPr>
              <a:xfrm>
                <a:off x="10439162" y="3712655"/>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42">
                <a:extLst>
                  <a:ext uri="{FF2B5EF4-FFF2-40B4-BE49-F238E27FC236}">
                    <a16:creationId xmlns:a16="http://schemas.microsoft.com/office/drawing/2014/main" id="{6F04B7E4-4732-3297-E240-D7D6BA90CEAC}"/>
                  </a:ext>
                </a:extLst>
              </p:cNvPr>
              <p:cNvSpPr>
                <a:spLocks noChangeAspect="1"/>
              </p:cNvSpPr>
              <p:nvPr/>
            </p:nvSpPr>
            <p:spPr>
              <a:xfrm>
                <a:off x="8698778" y="2204659"/>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Flowchart: Connector 42">
                <a:extLst>
                  <a:ext uri="{FF2B5EF4-FFF2-40B4-BE49-F238E27FC236}">
                    <a16:creationId xmlns:a16="http://schemas.microsoft.com/office/drawing/2014/main" id="{E0C60BD9-9A1E-2884-2FAA-2E235A758785}"/>
                  </a:ext>
                </a:extLst>
              </p:cNvPr>
              <p:cNvSpPr>
                <a:spLocks noChangeAspect="1"/>
              </p:cNvSpPr>
              <p:nvPr/>
            </p:nvSpPr>
            <p:spPr>
              <a:xfrm>
                <a:off x="9015095" y="3745610"/>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lowchart: Connector 42">
                <a:extLst>
                  <a:ext uri="{FF2B5EF4-FFF2-40B4-BE49-F238E27FC236}">
                    <a16:creationId xmlns:a16="http://schemas.microsoft.com/office/drawing/2014/main" id="{569AEC11-4D31-F622-0EEA-8526D397FBD6}"/>
                  </a:ext>
                </a:extLst>
              </p:cNvPr>
              <p:cNvSpPr>
                <a:spLocks noChangeAspect="1"/>
              </p:cNvSpPr>
              <p:nvPr/>
            </p:nvSpPr>
            <p:spPr>
              <a:xfrm>
                <a:off x="8577371" y="2528960"/>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Flowchart: Connector 42">
                <a:extLst>
                  <a:ext uri="{FF2B5EF4-FFF2-40B4-BE49-F238E27FC236}">
                    <a16:creationId xmlns:a16="http://schemas.microsoft.com/office/drawing/2014/main" id="{1865C302-1516-C5DC-C29A-833E1A1672FB}"/>
                  </a:ext>
                </a:extLst>
              </p:cNvPr>
              <p:cNvSpPr>
                <a:spLocks noChangeAspect="1"/>
              </p:cNvSpPr>
              <p:nvPr/>
            </p:nvSpPr>
            <p:spPr>
              <a:xfrm>
                <a:off x="9537064" y="2613664"/>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lowchart: Connector 42">
                <a:extLst>
                  <a:ext uri="{FF2B5EF4-FFF2-40B4-BE49-F238E27FC236}">
                    <a16:creationId xmlns:a16="http://schemas.microsoft.com/office/drawing/2014/main" id="{1F1AE93F-C65C-1F69-F3B0-795359F7C965}"/>
                  </a:ext>
                </a:extLst>
              </p:cNvPr>
              <p:cNvSpPr>
                <a:spLocks noChangeAspect="1"/>
              </p:cNvSpPr>
              <p:nvPr/>
            </p:nvSpPr>
            <p:spPr>
              <a:xfrm>
                <a:off x="8452823" y="3075824"/>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Flowchart: Connector 42">
                <a:extLst>
                  <a:ext uri="{FF2B5EF4-FFF2-40B4-BE49-F238E27FC236}">
                    <a16:creationId xmlns:a16="http://schemas.microsoft.com/office/drawing/2014/main" id="{2800D2E2-8261-2831-87E9-09DBF4D7B2E6}"/>
                  </a:ext>
                </a:extLst>
              </p:cNvPr>
              <p:cNvSpPr>
                <a:spLocks noChangeAspect="1"/>
              </p:cNvSpPr>
              <p:nvPr/>
            </p:nvSpPr>
            <p:spPr>
              <a:xfrm>
                <a:off x="10108156" y="2584196"/>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Flowchart: Connector 42">
                <a:extLst>
                  <a:ext uri="{FF2B5EF4-FFF2-40B4-BE49-F238E27FC236}">
                    <a16:creationId xmlns:a16="http://schemas.microsoft.com/office/drawing/2014/main" id="{DB2AB1FB-4347-58DA-8A16-36DA4AB5B439}"/>
                  </a:ext>
                </a:extLst>
              </p:cNvPr>
              <p:cNvSpPr>
                <a:spLocks noChangeAspect="1"/>
              </p:cNvSpPr>
              <p:nvPr/>
            </p:nvSpPr>
            <p:spPr>
              <a:xfrm>
                <a:off x="7601191" y="1687022"/>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Oval 63">
                <a:extLst>
                  <a:ext uri="{FF2B5EF4-FFF2-40B4-BE49-F238E27FC236}">
                    <a16:creationId xmlns:a16="http://schemas.microsoft.com/office/drawing/2014/main" id="{AF8FBFEA-0DC1-415C-9ECD-6F5607B6CD2C}"/>
                  </a:ext>
                </a:extLst>
              </p:cNvPr>
              <p:cNvSpPr>
                <a:spLocks noChangeAspect="1"/>
              </p:cNvSpPr>
              <p:nvPr/>
            </p:nvSpPr>
            <p:spPr>
              <a:xfrm>
                <a:off x="6969216" y="272386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lowchart: Connector 42">
                <a:extLst>
                  <a:ext uri="{FF2B5EF4-FFF2-40B4-BE49-F238E27FC236}">
                    <a16:creationId xmlns:a16="http://schemas.microsoft.com/office/drawing/2014/main" id="{5690855B-BB8D-7407-4FA9-0C3C27DD2B58}"/>
                  </a:ext>
                </a:extLst>
              </p:cNvPr>
              <p:cNvSpPr>
                <a:spLocks noChangeAspect="1"/>
              </p:cNvSpPr>
              <p:nvPr/>
            </p:nvSpPr>
            <p:spPr>
              <a:xfrm>
                <a:off x="7189845" y="3018569"/>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Oval 64">
                <a:extLst>
                  <a:ext uri="{FF2B5EF4-FFF2-40B4-BE49-F238E27FC236}">
                    <a16:creationId xmlns:a16="http://schemas.microsoft.com/office/drawing/2014/main" id="{012090D8-E989-4E45-93FF-0EC02A4AB046}"/>
                  </a:ext>
                </a:extLst>
              </p:cNvPr>
              <p:cNvSpPr>
                <a:spLocks noChangeAspect="1"/>
              </p:cNvSpPr>
              <p:nvPr/>
            </p:nvSpPr>
            <p:spPr>
              <a:xfrm>
                <a:off x="7165500" y="2996640"/>
                <a:ext cx="210312" cy="210312"/>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Minus 16">
                <a:extLst>
                  <a:ext uri="{FF2B5EF4-FFF2-40B4-BE49-F238E27FC236}">
                    <a16:creationId xmlns:a16="http://schemas.microsoft.com/office/drawing/2014/main" id="{AC2C2C12-336D-03E4-FF3F-A5A9764D9780}"/>
                  </a:ext>
                </a:extLst>
              </p:cNvPr>
              <p:cNvSpPr/>
              <p:nvPr/>
            </p:nvSpPr>
            <p:spPr>
              <a:xfrm>
                <a:off x="7012190" y="3435223"/>
                <a:ext cx="158502" cy="164260"/>
              </a:xfrm>
              <a:prstGeom prst="mathMin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Oval 65">
                <a:extLst>
                  <a:ext uri="{FF2B5EF4-FFF2-40B4-BE49-F238E27FC236}">
                    <a16:creationId xmlns:a16="http://schemas.microsoft.com/office/drawing/2014/main" id="{782112CD-BD14-409E-B069-CCC7D95955F0}"/>
                  </a:ext>
                </a:extLst>
              </p:cNvPr>
              <p:cNvSpPr>
                <a:spLocks noChangeAspect="1"/>
              </p:cNvSpPr>
              <p:nvPr/>
            </p:nvSpPr>
            <p:spPr>
              <a:xfrm>
                <a:off x="6988537" y="3410712"/>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lowchart: Connector 42">
                <a:extLst>
                  <a:ext uri="{FF2B5EF4-FFF2-40B4-BE49-F238E27FC236}">
                    <a16:creationId xmlns:a16="http://schemas.microsoft.com/office/drawing/2014/main" id="{FF416DA6-53B6-4C50-4784-F972CB40BB4B}"/>
                  </a:ext>
                </a:extLst>
              </p:cNvPr>
              <p:cNvSpPr>
                <a:spLocks noChangeAspect="1"/>
              </p:cNvSpPr>
              <p:nvPr/>
            </p:nvSpPr>
            <p:spPr>
              <a:xfrm>
                <a:off x="7884485" y="2312078"/>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Oval 66">
                <a:extLst>
                  <a:ext uri="{FF2B5EF4-FFF2-40B4-BE49-F238E27FC236}">
                    <a16:creationId xmlns:a16="http://schemas.microsoft.com/office/drawing/2014/main" id="{23E73333-4A02-4058-8496-B188FB41C09B}"/>
                  </a:ext>
                </a:extLst>
              </p:cNvPr>
              <p:cNvSpPr>
                <a:spLocks noChangeAspect="1"/>
              </p:cNvSpPr>
              <p:nvPr/>
            </p:nvSpPr>
            <p:spPr>
              <a:xfrm>
                <a:off x="7864089" y="229768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lowchart: Connector 84">
                <a:extLst>
                  <a:ext uri="{FF2B5EF4-FFF2-40B4-BE49-F238E27FC236}">
                    <a16:creationId xmlns:a16="http://schemas.microsoft.com/office/drawing/2014/main" id="{349E89B0-6E1A-F2E0-7166-4761C33E67C1}"/>
                  </a:ext>
                </a:extLst>
              </p:cNvPr>
              <p:cNvSpPr>
                <a:spLocks noChangeAspect="1"/>
              </p:cNvSpPr>
              <p:nvPr/>
            </p:nvSpPr>
            <p:spPr>
              <a:xfrm>
                <a:off x="7887312" y="3082918"/>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Oval 67">
                <a:extLst>
                  <a:ext uri="{FF2B5EF4-FFF2-40B4-BE49-F238E27FC236}">
                    <a16:creationId xmlns:a16="http://schemas.microsoft.com/office/drawing/2014/main" id="{C3B8B11F-D549-4C18-9ECB-205B68A15ACB}"/>
                  </a:ext>
                </a:extLst>
              </p:cNvPr>
              <p:cNvSpPr>
                <a:spLocks noChangeAspect="1"/>
              </p:cNvSpPr>
              <p:nvPr/>
            </p:nvSpPr>
            <p:spPr>
              <a:xfrm>
                <a:off x="7871344" y="307360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EE44837E-61C5-4318-B80F-7011193954DD}"/>
                  </a:ext>
                </a:extLst>
              </p:cNvPr>
              <p:cNvSpPr>
                <a:spLocks noChangeAspect="1"/>
              </p:cNvSpPr>
              <p:nvPr/>
            </p:nvSpPr>
            <p:spPr>
              <a:xfrm>
                <a:off x="8678533" y="2189187"/>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6FB4920-C2C5-4C36-842C-70DC819DBFBC}"/>
                  </a:ext>
                </a:extLst>
              </p:cNvPr>
              <p:cNvSpPr>
                <a:spLocks noChangeAspect="1"/>
              </p:cNvSpPr>
              <p:nvPr/>
            </p:nvSpPr>
            <p:spPr>
              <a:xfrm>
                <a:off x="8557569" y="2516142"/>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96522FF6-DE6A-4C6E-9825-5DE7D2BDD327}"/>
                  </a:ext>
                </a:extLst>
              </p:cNvPr>
              <p:cNvSpPr>
                <a:spLocks noChangeAspect="1"/>
              </p:cNvSpPr>
              <p:nvPr/>
            </p:nvSpPr>
            <p:spPr>
              <a:xfrm>
                <a:off x="9518776" y="259296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3E59F6A4-8F78-46A7-B6E6-21B3FB2F087D}"/>
                  </a:ext>
                </a:extLst>
              </p:cNvPr>
              <p:cNvSpPr>
                <a:spLocks noChangeAspect="1"/>
              </p:cNvSpPr>
              <p:nvPr/>
            </p:nvSpPr>
            <p:spPr>
              <a:xfrm>
                <a:off x="9806962" y="2776094"/>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F7E46632-2858-4BE2-986F-750DA3F83AFC}"/>
                  </a:ext>
                </a:extLst>
              </p:cNvPr>
              <p:cNvSpPr>
                <a:spLocks noChangeAspect="1"/>
              </p:cNvSpPr>
              <p:nvPr/>
            </p:nvSpPr>
            <p:spPr>
              <a:xfrm>
                <a:off x="9121364" y="3210149"/>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580D5820-B084-431A-92BC-561C75CCAABC}"/>
                  </a:ext>
                </a:extLst>
              </p:cNvPr>
              <p:cNvSpPr>
                <a:spLocks noChangeAspect="1"/>
              </p:cNvSpPr>
              <p:nvPr/>
            </p:nvSpPr>
            <p:spPr>
              <a:xfrm>
                <a:off x="8996807" y="3723843"/>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D3123D13-5F77-40BA-8709-9D1A9C21B9D9}"/>
                  </a:ext>
                </a:extLst>
              </p:cNvPr>
              <p:cNvSpPr>
                <a:spLocks noChangeAspect="1"/>
              </p:cNvSpPr>
              <p:nvPr/>
            </p:nvSpPr>
            <p:spPr>
              <a:xfrm>
                <a:off x="10159097" y="3149645"/>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custDataLst>
      <p:tags r:id="rId1"/>
    </p:custDataLst>
    <p:extLst>
      <p:ext uri="{BB962C8B-B14F-4D97-AF65-F5344CB8AC3E}">
        <p14:creationId xmlns:p14="http://schemas.microsoft.com/office/powerpoint/2010/main" val="989634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B660CF-BDF0-41B2-91D7-47621217A2B0}"/>
              </a:ext>
            </a:extLst>
          </p:cNvPr>
          <p:cNvSpPr>
            <a:spLocks noGrp="1"/>
          </p:cNvSpPr>
          <p:nvPr>
            <p:ph type="sldNum" idx="97"/>
          </p:nvPr>
        </p:nvSpPr>
        <p:spPr/>
        <p:txBody>
          <a:bodyPr/>
          <a:lstStyle/>
          <a:p>
            <a:fld id="{86A8BF56-6CB3-514C-9A64-F39D95C9E25B}" type="slidenum">
              <a:rPr lang="en-US" smtClean="0"/>
              <a:pPr/>
              <a:t>33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Source: DI removal example: Split into groups</a:t>
            </a:r>
          </a:p>
        </p:txBody>
      </p:sp>
      <p:sp>
        <p:nvSpPr>
          <p:cNvPr id="4" name="Content Placeholder 3">
            <a:extLst>
              <a:ext uri="{FF2B5EF4-FFF2-40B4-BE49-F238E27FC236}">
                <a16:creationId xmlns:a16="http://schemas.microsoft.com/office/drawing/2014/main" id="{CD974E5C-0EED-71EC-D906-11BC157DACE7}"/>
              </a:ext>
            </a:extLst>
          </p:cNvPr>
          <p:cNvSpPr>
            <a:spLocks noGrp="1"/>
          </p:cNvSpPr>
          <p:nvPr>
            <p:ph idx="2"/>
          </p:nvPr>
        </p:nvSpPr>
        <p:spPr/>
        <p:txBody>
          <a:bodyPr/>
          <a:lstStyle/>
          <a:p>
            <a:endParaRPr lang="en-US"/>
          </a:p>
        </p:txBody>
      </p:sp>
      <p:graphicFrame>
        <p:nvGraphicFramePr>
          <p:cNvPr id="8" name="Table 1">
            <a:extLst>
              <a:ext uri="{FF2B5EF4-FFF2-40B4-BE49-F238E27FC236}">
                <a16:creationId xmlns:a16="http://schemas.microsoft.com/office/drawing/2014/main" id="{3106359D-BF76-561A-AB0E-DC10CD4DEF4E}"/>
              </a:ext>
            </a:extLst>
          </p:cNvPr>
          <p:cNvGraphicFramePr>
            <a:graphicFrameLocks noGrp="1"/>
          </p:cNvGraphicFramePr>
          <p:nvPr>
            <p:extLst>
              <p:ext uri="{D42A27DB-BD31-4B8C-83A1-F6EECF244321}">
                <p14:modId xmlns:p14="http://schemas.microsoft.com/office/powerpoint/2010/main" val="2335842489"/>
              </p:ext>
            </p:extLst>
          </p:nvPr>
        </p:nvGraphicFramePr>
        <p:xfrm>
          <a:off x="417569" y="1988573"/>
          <a:ext cx="3214979" cy="3706871"/>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37932">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solidFill>
                      <a:schemeClr val="accent2">
                        <a:lumMod val="75000"/>
                      </a:schemeClr>
                    </a:solidFill>
                  </a:tcPr>
                </a:tc>
                <a:tc>
                  <a:txBody>
                    <a:bodyPr/>
                    <a:lstStyle/>
                    <a:p>
                      <a:pPr algn="ctr"/>
                      <a:r>
                        <a:rPr lang="en-US" dirty="0"/>
                        <a:t>Score</a:t>
                      </a:r>
                    </a:p>
                  </a:txBody>
                  <a:tcPr anchor="ctr">
                    <a:solidFill>
                      <a:schemeClr val="accent2">
                        <a:lumMod val="75000"/>
                      </a:schemeClr>
                    </a:solidFill>
                  </a:tcPr>
                </a:tc>
                <a:tc>
                  <a:txBody>
                    <a:bodyPr/>
                    <a:lstStyle/>
                    <a:p>
                      <a:pPr algn="ctr"/>
                      <a:r>
                        <a:rPr lang="en-US" dirty="0"/>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t>F</a:t>
                      </a:r>
                    </a:p>
                  </a:txBody>
                  <a:tcPr anchor="ctr"/>
                </a:tc>
                <a:tc>
                  <a:txBody>
                    <a:bodyPr/>
                    <a:lstStyle/>
                    <a:p>
                      <a:pPr algn="ctr"/>
                      <a:r>
                        <a:rPr lang="en-US" dirty="0"/>
                        <a:t>1400</a:t>
                      </a:r>
                    </a:p>
                  </a:txBody>
                  <a:tcPr anchor="ctr"/>
                </a:tc>
                <a:tc>
                  <a:txBody>
                    <a:bodyPr/>
                    <a:lstStyle/>
                    <a:p>
                      <a:pPr algn="ctr"/>
                      <a:r>
                        <a:rPr lang="en-US" dirty="0"/>
                        <a:t>1</a:t>
                      </a:r>
                    </a:p>
                  </a:txBody>
                  <a:tcPr anchor="ctr"/>
                </a:tc>
                <a:extLst>
                  <a:ext uri="{0D108BD9-81ED-4DB2-BD59-A6C34878D82A}">
                    <a16:rowId xmlns:a16="http://schemas.microsoft.com/office/drawing/2014/main" val="4008391598"/>
                  </a:ext>
                </a:extLst>
              </a:tr>
              <a:tr h="529553">
                <a:tc>
                  <a:txBody>
                    <a:bodyPr/>
                    <a:lstStyle/>
                    <a:p>
                      <a:pPr algn="ctr"/>
                      <a:r>
                        <a:rPr lang="en-US" dirty="0"/>
                        <a:t>F</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21551582"/>
                  </a:ext>
                </a:extLst>
              </a:tr>
              <a:tr h="529553">
                <a:tc>
                  <a:txBody>
                    <a:bodyPr/>
                    <a:lstStyle/>
                    <a:p>
                      <a:pPr algn="ctr"/>
                      <a:r>
                        <a:rPr lang="en-US" dirty="0"/>
                        <a:t>M</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3947615586"/>
                  </a:ext>
                </a:extLst>
              </a:tr>
              <a:tr h="529553">
                <a:tc>
                  <a:txBody>
                    <a:bodyPr/>
                    <a:lstStyle/>
                    <a:p>
                      <a:pPr algn="ctr"/>
                      <a:r>
                        <a:rPr lang="en-US" dirty="0"/>
                        <a:t>M</a:t>
                      </a:r>
                    </a:p>
                  </a:txBody>
                  <a:tcPr anchor="ctr"/>
                </a:tc>
                <a:tc>
                  <a:txBody>
                    <a:bodyPr/>
                    <a:lstStyle/>
                    <a:p>
                      <a:pPr algn="ctr"/>
                      <a:r>
                        <a:rPr lang="en-US" dirty="0"/>
                        <a:t>1500</a:t>
                      </a:r>
                    </a:p>
                  </a:txBody>
                  <a:tcPr anchor="ctr"/>
                </a:tc>
                <a:tc>
                  <a:txBody>
                    <a:bodyPr/>
                    <a:lstStyle/>
                    <a:p>
                      <a:pPr algn="ctr"/>
                      <a:r>
                        <a:rPr lang="en-US" dirty="0"/>
                        <a:t>1</a:t>
                      </a:r>
                    </a:p>
                  </a:txBody>
                  <a:tcPr anchor="ctr"/>
                </a:tc>
                <a:extLst>
                  <a:ext uri="{0D108BD9-81ED-4DB2-BD59-A6C34878D82A}">
                    <a16:rowId xmlns:a16="http://schemas.microsoft.com/office/drawing/2014/main" val="1621181738"/>
                  </a:ext>
                </a:extLst>
              </a:tr>
              <a:tr h="529553">
                <a:tc>
                  <a:txBody>
                    <a:bodyPr/>
                    <a:lstStyle/>
                    <a:p>
                      <a:pPr algn="ctr"/>
                      <a:r>
                        <a:rPr lang="en-US" dirty="0"/>
                        <a:t>M</a:t>
                      </a:r>
                    </a:p>
                  </a:txBody>
                  <a:tcPr anchor="ctr"/>
                </a:tc>
                <a:tc>
                  <a:txBody>
                    <a:bodyPr/>
                    <a:lstStyle/>
                    <a:p>
                      <a:pPr algn="ctr"/>
                      <a:r>
                        <a:rPr lang="en-US" dirty="0"/>
                        <a:t>1400</a:t>
                      </a:r>
                    </a:p>
                  </a:txBody>
                  <a:tcPr anchor="ctr"/>
                </a:tc>
                <a:tc>
                  <a:txBody>
                    <a:bodyPr/>
                    <a:lstStyle/>
                    <a:p>
                      <a:pPr algn="ctr"/>
                      <a:r>
                        <a:rPr lang="en-US" dirty="0"/>
                        <a:t>0</a:t>
                      </a:r>
                    </a:p>
                  </a:txBody>
                  <a:tcPr anchor="ctr"/>
                </a:tc>
                <a:extLst>
                  <a:ext uri="{0D108BD9-81ED-4DB2-BD59-A6C34878D82A}">
                    <a16:rowId xmlns:a16="http://schemas.microsoft.com/office/drawing/2014/main" val="1680955166"/>
                  </a:ext>
                </a:extLst>
              </a:tr>
              <a:tr h="529553">
                <a:tc>
                  <a:txBody>
                    <a:bodyPr/>
                    <a:lstStyle/>
                    <a:p>
                      <a:pPr algn="ctr"/>
                      <a:r>
                        <a:rPr lang="en-US" dirty="0"/>
                        <a:t>M</a:t>
                      </a:r>
                    </a:p>
                  </a:txBody>
                  <a:tcPr anchor="ctr"/>
                </a:tc>
                <a:tc>
                  <a:txBody>
                    <a:bodyPr/>
                    <a:lstStyle/>
                    <a:p>
                      <a:pPr algn="ctr"/>
                      <a:r>
                        <a:rPr lang="en-US" dirty="0"/>
                        <a:t>1600</a:t>
                      </a:r>
                    </a:p>
                  </a:txBody>
                  <a:tcPr anchor="ctr"/>
                </a:tc>
                <a:tc>
                  <a:txBody>
                    <a:bodyPr/>
                    <a:lstStyle/>
                    <a:p>
                      <a:pPr algn="ctr"/>
                      <a:r>
                        <a:rPr lang="en-US" dirty="0"/>
                        <a:t>1</a:t>
                      </a:r>
                    </a:p>
                  </a:txBody>
                  <a:tcPr anchor="ctr"/>
                </a:tc>
                <a:extLst>
                  <a:ext uri="{0D108BD9-81ED-4DB2-BD59-A6C34878D82A}">
                    <a16:rowId xmlns:a16="http://schemas.microsoft.com/office/drawing/2014/main" val="3602722074"/>
                  </a:ext>
                </a:extLst>
              </a:tr>
            </a:tbl>
          </a:graphicData>
        </a:graphic>
      </p:graphicFrame>
      <p:sp>
        <p:nvSpPr>
          <p:cNvPr id="13" name="Frame 12">
            <a:extLst>
              <a:ext uri="{FF2B5EF4-FFF2-40B4-BE49-F238E27FC236}">
                <a16:creationId xmlns:a16="http://schemas.microsoft.com/office/drawing/2014/main" id="{09915F63-E821-3CD6-6E2F-7153A13A92DB}"/>
              </a:ext>
            </a:extLst>
          </p:cNvPr>
          <p:cNvSpPr/>
          <p:nvPr/>
        </p:nvSpPr>
        <p:spPr>
          <a:xfrm>
            <a:off x="413449" y="2524237"/>
            <a:ext cx="3214979" cy="1038585"/>
          </a:xfrm>
          <a:prstGeom prst="frame">
            <a:avLst>
              <a:gd name="adj1" fmla="val 3700"/>
            </a:avLst>
          </a:prstGeom>
          <a:solidFill>
            <a:srgbClr val="E02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Frame 13">
            <a:extLst>
              <a:ext uri="{FF2B5EF4-FFF2-40B4-BE49-F238E27FC236}">
                <a16:creationId xmlns:a16="http://schemas.microsoft.com/office/drawing/2014/main" id="{FE2BF35C-14A7-7BB0-0BB1-87BBF5102989}"/>
              </a:ext>
            </a:extLst>
          </p:cNvPr>
          <p:cNvSpPr/>
          <p:nvPr/>
        </p:nvSpPr>
        <p:spPr>
          <a:xfrm>
            <a:off x="413449" y="3590255"/>
            <a:ext cx="3214979" cy="2105190"/>
          </a:xfrm>
          <a:prstGeom prst="frame">
            <a:avLst>
              <a:gd name="adj1" fmla="val 1992"/>
            </a:avLst>
          </a:prstGeom>
          <a:solidFill>
            <a:srgbClr val="E02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aphicFrame>
        <p:nvGraphicFramePr>
          <p:cNvPr id="10" name="Table 2">
            <a:extLst>
              <a:ext uri="{FF2B5EF4-FFF2-40B4-BE49-F238E27FC236}">
                <a16:creationId xmlns:a16="http://schemas.microsoft.com/office/drawing/2014/main" id="{21C096FA-D5E9-68CD-B9EE-1000689EB574}"/>
              </a:ext>
            </a:extLst>
          </p:cNvPr>
          <p:cNvGraphicFramePr>
            <a:graphicFrameLocks noGrp="1"/>
          </p:cNvGraphicFramePr>
          <p:nvPr>
            <p:extLst>
              <p:ext uri="{D42A27DB-BD31-4B8C-83A1-F6EECF244321}">
                <p14:modId xmlns:p14="http://schemas.microsoft.com/office/powerpoint/2010/main" val="4242508910"/>
              </p:ext>
            </p:extLst>
          </p:nvPr>
        </p:nvGraphicFramePr>
        <p:xfrm>
          <a:off x="4187242" y="1685559"/>
          <a:ext cx="3190588" cy="1588659"/>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13541">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solidFill>
                      <a:schemeClr val="accent2">
                        <a:lumMod val="75000"/>
                      </a:schemeClr>
                    </a:solidFill>
                  </a:tcPr>
                </a:tc>
                <a:tc>
                  <a:txBody>
                    <a:bodyPr/>
                    <a:lstStyle/>
                    <a:p>
                      <a:pPr algn="ctr"/>
                      <a:r>
                        <a:rPr lang="en-US" dirty="0"/>
                        <a:t>Score</a:t>
                      </a:r>
                    </a:p>
                  </a:txBody>
                  <a:tcPr anchor="ctr">
                    <a:solidFill>
                      <a:schemeClr val="accent2">
                        <a:lumMod val="75000"/>
                      </a:schemeClr>
                    </a:solidFill>
                  </a:tcPr>
                </a:tc>
                <a:tc>
                  <a:txBody>
                    <a:bodyPr/>
                    <a:lstStyle/>
                    <a:p>
                      <a:pPr algn="ctr"/>
                      <a:r>
                        <a:rPr lang="en-US" dirty="0"/>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t>F</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4008391598"/>
                  </a:ext>
                </a:extLst>
              </a:tr>
              <a:tr h="529553">
                <a:tc>
                  <a:txBody>
                    <a:bodyPr/>
                    <a:lstStyle/>
                    <a:p>
                      <a:pPr algn="ctr"/>
                      <a:r>
                        <a:rPr lang="en-US" dirty="0"/>
                        <a:t>F</a:t>
                      </a:r>
                    </a:p>
                  </a:txBody>
                  <a:tcPr anchor="ctr"/>
                </a:tc>
                <a:tc>
                  <a:txBody>
                    <a:bodyPr/>
                    <a:lstStyle/>
                    <a:p>
                      <a:pPr algn="ctr"/>
                      <a:r>
                        <a:rPr lang="en-US" dirty="0"/>
                        <a:t>1400</a:t>
                      </a:r>
                    </a:p>
                  </a:txBody>
                  <a:tcPr anchor="ctr"/>
                </a:tc>
                <a:tc>
                  <a:txBody>
                    <a:bodyPr/>
                    <a:lstStyle/>
                    <a:p>
                      <a:pPr algn="ctr"/>
                      <a:r>
                        <a:rPr lang="en-US" dirty="0"/>
                        <a:t>1</a:t>
                      </a:r>
                    </a:p>
                  </a:txBody>
                  <a:tcPr anchor="ctr"/>
                </a:tc>
                <a:extLst>
                  <a:ext uri="{0D108BD9-81ED-4DB2-BD59-A6C34878D82A}">
                    <a16:rowId xmlns:a16="http://schemas.microsoft.com/office/drawing/2014/main" val="21551582"/>
                  </a:ext>
                </a:extLst>
              </a:tr>
            </a:tbl>
          </a:graphicData>
        </a:graphic>
      </p:graphicFrame>
      <p:graphicFrame>
        <p:nvGraphicFramePr>
          <p:cNvPr id="9" name="Table 3">
            <a:extLst>
              <a:ext uri="{FF2B5EF4-FFF2-40B4-BE49-F238E27FC236}">
                <a16:creationId xmlns:a16="http://schemas.microsoft.com/office/drawing/2014/main" id="{2B75C544-F0D5-97ED-6968-560185F4E055}"/>
              </a:ext>
            </a:extLst>
          </p:cNvPr>
          <p:cNvGraphicFramePr>
            <a:graphicFrameLocks noGrp="1"/>
          </p:cNvGraphicFramePr>
          <p:nvPr>
            <p:extLst>
              <p:ext uri="{D42A27DB-BD31-4B8C-83A1-F6EECF244321}">
                <p14:modId xmlns:p14="http://schemas.microsoft.com/office/powerpoint/2010/main" val="85738593"/>
              </p:ext>
            </p:extLst>
          </p:nvPr>
        </p:nvGraphicFramePr>
        <p:xfrm>
          <a:off x="4187242" y="3429000"/>
          <a:ext cx="3215640" cy="2647765"/>
        </p:xfrm>
        <a:graphic>
          <a:graphicData uri="http://schemas.openxmlformats.org/drawingml/2006/table">
            <a:tbl>
              <a:tblPr firstRow="1" bandRow="1">
                <a:effectLst>
                  <a:outerShdw blurRad="50800" dist="38100" dir="2700000" algn="tl" rotWithShape="0">
                    <a:prstClr val="black">
                      <a:alpha val="40000"/>
                    </a:prstClr>
                  </a:outerShdw>
                </a:effectLst>
                <a:tableStyleId>{00A15C55-8517-42AA-B614-E9B94910E393}</a:tableStyleId>
              </a:tblPr>
              <a:tblGrid>
                <a:gridCol w="975042">
                  <a:extLst>
                    <a:ext uri="{9D8B030D-6E8A-4147-A177-3AD203B41FA5}">
                      <a16:colId xmlns:a16="http://schemas.microsoft.com/office/drawing/2014/main" val="3743213991"/>
                    </a:ext>
                  </a:extLst>
                </a:gridCol>
                <a:gridCol w="802005">
                  <a:extLst>
                    <a:ext uri="{9D8B030D-6E8A-4147-A177-3AD203B41FA5}">
                      <a16:colId xmlns:a16="http://schemas.microsoft.com/office/drawing/2014/main" val="1211252483"/>
                    </a:ext>
                  </a:extLst>
                </a:gridCol>
                <a:gridCol w="1438593">
                  <a:extLst>
                    <a:ext uri="{9D8B030D-6E8A-4147-A177-3AD203B41FA5}">
                      <a16:colId xmlns:a16="http://schemas.microsoft.com/office/drawing/2014/main" val="547017150"/>
                    </a:ext>
                  </a:extLst>
                </a:gridCol>
              </a:tblGrid>
              <a:tr h="529553">
                <a:tc>
                  <a:txBody>
                    <a:bodyPr/>
                    <a:lstStyle/>
                    <a:p>
                      <a:pPr algn="ctr"/>
                      <a:r>
                        <a:rPr lang="en-US" dirty="0"/>
                        <a:t>Gender</a:t>
                      </a:r>
                    </a:p>
                  </a:txBody>
                  <a:tcPr anchor="ctr">
                    <a:solidFill>
                      <a:schemeClr val="accent2">
                        <a:lumMod val="75000"/>
                      </a:schemeClr>
                    </a:solidFill>
                  </a:tcPr>
                </a:tc>
                <a:tc>
                  <a:txBody>
                    <a:bodyPr/>
                    <a:lstStyle/>
                    <a:p>
                      <a:pPr algn="ctr"/>
                      <a:r>
                        <a:rPr lang="en-US" dirty="0"/>
                        <a:t>Score</a:t>
                      </a:r>
                    </a:p>
                  </a:txBody>
                  <a:tcPr anchor="ctr">
                    <a:solidFill>
                      <a:schemeClr val="accent2">
                        <a:lumMod val="75000"/>
                      </a:schemeClr>
                    </a:solidFill>
                  </a:tcPr>
                </a:tc>
                <a:tc>
                  <a:txBody>
                    <a:bodyPr/>
                    <a:lstStyle/>
                    <a:p>
                      <a:pPr algn="ctr"/>
                      <a:r>
                        <a:rPr lang="en-US" dirty="0"/>
                        <a:t>Admission</a:t>
                      </a:r>
                    </a:p>
                  </a:txBody>
                  <a:tcPr anchor="ctr">
                    <a:solidFill>
                      <a:schemeClr val="accent2">
                        <a:lumMod val="75000"/>
                      </a:schemeClr>
                    </a:solidFill>
                  </a:tcPr>
                </a:tc>
                <a:extLst>
                  <a:ext uri="{0D108BD9-81ED-4DB2-BD59-A6C34878D82A}">
                    <a16:rowId xmlns:a16="http://schemas.microsoft.com/office/drawing/2014/main" val="3909844890"/>
                  </a:ext>
                </a:extLst>
              </a:tr>
              <a:tr h="529553">
                <a:tc>
                  <a:txBody>
                    <a:bodyPr/>
                    <a:lstStyle/>
                    <a:p>
                      <a:pPr algn="ctr"/>
                      <a:r>
                        <a:rPr lang="en-US" dirty="0"/>
                        <a:t>M</a:t>
                      </a:r>
                    </a:p>
                  </a:txBody>
                  <a:tcPr anchor="ctr"/>
                </a:tc>
                <a:tc>
                  <a:txBody>
                    <a:bodyPr/>
                    <a:lstStyle/>
                    <a:p>
                      <a:pPr algn="ctr"/>
                      <a:r>
                        <a:rPr lang="en-US" dirty="0"/>
                        <a:t>1300</a:t>
                      </a:r>
                    </a:p>
                  </a:txBody>
                  <a:tcPr anchor="ctr"/>
                </a:tc>
                <a:tc>
                  <a:txBody>
                    <a:bodyPr/>
                    <a:lstStyle/>
                    <a:p>
                      <a:pPr algn="ctr"/>
                      <a:r>
                        <a:rPr lang="en-US" dirty="0"/>
                        <a:t>0</a:t>
                      </a:r>
                    </a:p>
                  </a:txBody>
                  <a:tcPr anchor="ctr"/>
                </a:tc>
                <a:extLst>
                  <a:ext uri="{0D108BD9-81ED-4DB2-BD59-A6C34878D82A}">
                    <a16:rowId xmlns:a16="http://schemas.microsoft.com/office/drawing/2014/main" val="3947615586"/>
                  </a:ext>
                </a:extLst>
              </a:tr>
              <a:tr h="529553">
                <a:tc>
                  <a:txBody>
                    <a:bodyPr/>
                    <a:lstStyle/>
                    <a:p>
                      <a:pPr algn="ctr"/>
                      <a:r>
                        <a:rPr lang="en-US" dirty="0"/>
                        <a:t>M</a:t>
                      </a:r>
                    </a:p>
                  </a:txBody>
                  <a:tcPr anchor="ctr"/>
                </a:tc>
                <a:tc>
                  <a:txBody>
                    <a:bodyPr/>
                    <a:lstStyle/>
                    <a:p>
                      <a:pPr algn="ctr"/>
                      <a:r>
                        <a:rPr lang="en-US" dirty="0"/>
                        <a:t>1400</a:t>
                      </a:r>
                    </a:p>
                  </a:txBody>
                  <a:tcPr anchor="ctr"/>
                </a:tc>
                <a:tc>
                  <a:txBody>
                    <a:bodyPr/>
                    <a:lstStyle/>
                    <a:p>
                      <a:pPr algn="ctr"/>
                      <a:r>
                        <a:rPr lang="en-US" dirty="0"/>
                        <a:t>0</a:t>
                      </a:r>
                    </a:p>
                  </a:txBody>
                  <a:tcPr anchor="ctr"/>
                </a:tc>
                <a:extLst>
                  <a:ext uri="{0D108BD9-81ED-4DB2-BD59-A6C34878D82A}">
                    <a16:rowId xmlns:a16="http://schemas.microsoft.com/office/drawing/2014/main" val="1621181738"/>
                  </a:ext>
                </a:extLst>
              </a:tr>
              <a:tr h="529553">
                <a:tc>
                  <a:txBody>
                    <a:bodyPr/>
                    <a:lstStyle/>
                    <a:p>
                      <a:pPr algn="ctr"/>
                      <a:r>
                        <a:rPr lang="en-US" dirty="0"/>
                        <a:t>M</a:t>
                      </a:r>
                    </a:p>
                  </a:txBody>
                  <a:tcPr anchor="ctr"/>
                </a:tc>
                <a:tc>
                  <a:txBody>
                    <a:bodyPr/>
                    <a:lstStyle/>
                    <a:p>
                      <a:pPr algn="ctr"/>
                      <a:r>
                        <a:rPr lang="en-US" dirty="0"/>
                        <a:t>1500</a:t>
                      </a:r>
                    </a:p>
                  </a:txBody>
                  <a:tcPr anchor="ctr"/>
                </a:tc>
                <a:tc>
                  <a:txBody>
                    <a:bodyPr/>
                    <a:lstStyle/>
                    <a:p>
                      <a:pPr algn="ctr"/>
                      <a:r>
                        <a:rPr lang="en-US" dirty="0"/>
                        <a:t>1</a:t>
                      </a:r>
                    </a:p>
                  </a:txBody>
                  <a:tcPr anchor="ctr"/>
                </a:tc>
                <a:extLst>
                  <a:ext uri="{0D108BD9-81ED-4DB2-BD59-A6C34878D82A}">
                    <a16:rowId xmlns:a16="http://schemas.microsoft.com/office/drawing/2014/main" val="1680955166"/>
                  </a:ext>
                </a:extLst>
              </a:tr>
              <a:tr h="529553">
                <a:tc>
                  <a:txBody>
                    <a:bodyPr/>
                    <a:lstStyle/>
                    <a:p>
                      <a:pPr algn="ctr"/>
                      <a:r>
                        <a:rPr lang="en-US" dirty="0"/>
                        <a:t>M</a:t>
                      </a:r>
                    </a:p>
                  </a:txBody>
                  <a:tcPr anchor="ctr"/>
                </a:tc>
                <a:tc>
                  <a:txBody>
                    <a:bodyPr/>
                    <a:lstStyle/>
                    <a:p>
                      <a:pPr algn="ctr"/>
                      <a:r>
                        <a:rPr lang="en-US" dirty="0"/>
                        <a:t>1600</a:t>
                      </a:r>
                    </a:p>
                  </a:txBody>
                  <a:tcPr anchor="ctr"/>
                </a:tc>
                <a:tc>
                  <a:txBody>
                    <a:bodyPr/>
                    <a:lstStyle/>
                    <a:p>
                      <a:pPr algn="ctr"/>
                      <a:r>
                        <a:rPr lang="en-US" dirty="0"/>
                        <a:t>1</a:t>
                      </a:r>
                    </a:p>
                  </a:txBody>
                  <a:tcPr anchor="ctr"/>
                </a:tc>
                <a:extLst>
                  <a:ext uri="{0D108BD9-81ED-4DB2-BD59-A6C34878D82A}">
                    <a16:rowId xmlns:a16="http://schemas.microsoft.com/office/drawing/2014/main" val="4289003844"/>
                  </a:ext>
                </a:extLst>
              </a:tr>
            </a:tbl>
          </a:graphicData>
        </a:graphic>
      </p:graphicFrame>
      <p:cxnSp>
        <p:nvCxnSpPr>
          <p:cNvPr id="11" name="Straight Arrow Connector 10">
            <a:extLst>
              <a:ext uri="{FF2B5EF4-FFF2-40B4-BE49-F238E27FC236}">
                <a16:creationId xmlns:a16="http://schemas.microsoft.com/office/drawing/2014/main" id="{742B3CF0-715A-22A7-C7EB-24AA49597124}"/>
              </a:ext>
            </a:extLst>
          </p:cNvPr>
          <p:cNvCxnSpPr>
            <a:cxnSpLocks/>
            <a:stCxn id="13" idx="3"/>
          </p:cNvCxnSpPr>
          <p:nvPr/>
        </p:nvCxnSpPr>
        <p:spPr>
          <a:xfrm flipV="1">
            <a:off x="3628428" y="2597392"/>
            <a:ext cx="473343" cy="4461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CEE99D-B187-00FC-1C78-58D9E31C51EF}"/>
              </a:ext>
            </a:extLst>
          </p:cNvPr>
          <p:cNvCxnSpPr>
            <a:cxnSpLocks/>
            <a:stCxn id="14" idx="3"/>
          </p:cNvCxnSpPr>
          <p:nvPr/>
        </p:nvCxnSpPr>
        <p:spPr>
          <a:xfrm>
            <a:off x="3628428" y="4642850"/>
            <a:ext cx="473343" cy="5980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28460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B1BC3B-E840-40D5-A617-58BD183FFB67}"/>
              </a:ext>
            </a:extLst>
          </p:cNvPr>
          <p:cNvSpPr>
            <a:spLocks noGrp="1"/>
          </p:cNvSpPr>
          <p:nvPr>
            <p:ph type="sldNum" idx="97"/>
          </p:nvPr>
        </p:nvSpPr>
        <p:spPr/>
        <p:txBody>
          <a:bodyPr/>
          <a:lstStyle/>
          <a:p>
            <a:fld id="{86A8BF56-6CB3-514C-9A64-F39D95C9E25B}" type="slidenum">
              <a:rPr lang="en-US" smtClean="0"/>
              <a:pPr/>
              <a:t>34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DI as a bias quantifier</a:t>
            </a:r>
          </a:p>
        </p:txBody>
      </p:sp>
      <p:sp>
        <p:nvSpPr>
          <p:cNvPr id="4" name="Content Placeholder 3">
            <a:extLst>
              <a:ext uri="{FF2B5EF4-FFF2-40B4-BE49-F238E27FC236}">
                <a16:creationId xmlns:a16="http://schemas.microsoft.com/office/drawing/2014/main" id="{379AC8E9-A4CA-5B34-EC9F-42F29B1AAADF}"/>
              </a:ext>
            </a:extLst>
          </p:cNvPr>
          <p:cNvSpPr>
            <a:spLocks noGrp="1"/>
          </p:cNvSpPr>
          <p:nvPr>
            <p:ph idx="2"/>
          </p:nvPr>
        </p:nvSpPr>
        <p:spPr/>
        <p:txBody>
          <a:bodyPr/>
          <a:lstStyle/>
          <a:p>
            <a:endParaRPr lang="en-US"/>
          </a:p>
        </p:txBody>
      </p:sp>
      <p:grpSp>
        <p:nvGrpSpPr>
          <p:cNvPr id="188" name="Group 187">
            <a:extLst>
              <a:ext uri="{FF2B5EF4-FFF2-40B4-BE49-F238E27FC236}">
                <a16:creationId xmlns:a16="http://schemas.microsoft.com/office/drawing/2014/main" id="{7A028432-37A6-289C-0840-BCBF89E465D0}"/>
              </a:ext>
            </a:extLst>
          </p:cNvPr>
          <p:cNvGrpSpPr/>
          <p:nvPr/>
        </p:nvGrpSpPr>
        <p:grpSpPr>
          <a:xfrm>
            <a:off x="6113277" y="1357433"/>
            <a:ext cx="5647431" cy="5203837"/>
            <a:chOff x="6113277" y="1357433"/>
            <a:chExt cx="5647431" cy="5203837"/>
          </a:xfrm>
        </p:grpSpPr>
        <p:sp>
          <p:nvSpPr>
            <p:cNvPr id="127" name="Rectangle 126">
              <a:extLst>
                <a:ext uri="{FF2B5EF4-FFF2-40B4-BE49-F238E27FC236}">
                  <a16:creationId xmlns:a16="http://schemas.microsoft.com/office/drawing/2014/main" id="{AF488EE1-B659-578B-75F1-03DF6C1C1CF9}"/>
                </a:ext>
              </a:extLst>
            </p:cNvPr>
            <p:cNvSpPr/>
            <p:nvPr/>
          </p:nvSpPr>
          <p:spPr>
            <a:xfrm>
              <a:off x="6113277" y="1357433"/>
              <a:ext cx="5647431" cy="329957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4">
              <a:extLst>
                <a:ext uri="{FF2B5EF4-FFF2-40B4-BE49-F238E27FC236}">
                  <a16:creationId xmlns:a16="http://schemas.microsoft.com/office/drawing/2014/main" id="{7D6DA1D2-9F91-29FC-9641-32F9FAFECD2D}"/>
                </a:ext>
              </a:extLst>
            </p:cNvPr>
            <p:cNvSpPr/>
            <p:nvPr/>
          </p:nvSpPr>
          <p:spPr>
            <a:xfrm>
              <a:off x="6762102" y="1543920"/>
              <a:ext cx="4361932" cy="2628900"/>
            </a:xfrm>
            <a:custGeom>
              <a:avLst/>
              <a:gdLst>
                <a:gd name="connsiteX0" fmla="*/ 0 w 4389120"/>
                <a:gd name="connsiteY0" fmla="*/ 327660 h 2628900"/>
                <a:gd name="connsiteX1" fmla="*/ 0 w 4389120"/>
                <a:gd name="connsiteY1" fmla="*/ 0 h 2628900"/>
                <a:gd name="connsiteX2" fmla="*/ 4389120 w 4389120"/>
                <a:gd name="connsiteY2" fmla="*/ 0 h 2628900"/>
                <a:gd name="connsiteX3" fmla="*/ 4389120 w 4389120"/>
                <a:gd name="connsiteY3" fmla="*/ 2628900 h 2628900"/>
                <a:gd name="connsiteX4" fmla="*/ 1927860 w 4389120"/>
                <a:gd name="connsiteY4" fmla="*/ 2628900 h 2628900"/>
                <a:gd name="connsiteX5" fmla="*/ 1935480 w 4389120"/>
                <a:gd name="connsiteY5" fmla="*/ 2202180 h 2628900"/>
                <a:gd name="connsiteX6" fmla="*/ 1927860 w 4389120"/>
                <a:gd name="connsiteY6" fmla="*/ 1905000 h 2628900"/>
                <a:gd name="connsiteX7" fmla="*/ 1889760 w 4389120"/>
                <a:gd name="connsiteY7" fmla="*/ 1691640 h 2628900"/>
                <a:gd name="connsiteX8" fmla="*/ 1851660 w 4389120"/>
                <a:gd name="connsiteY8" fmla="*/ 1470660 h 2628900"/>
                <a:gd name="connsiteX9" fmla="*/ 1813560 w 4389120"/>
                <a:gd name="connsiteY9" fmla="*/ 1356360 h 2628900"/>
                <a:gd name="connsiteX10" fmla="*/ 1737360 w 4389120"/>
                <a:gd name="connsiteY10" fmla="*/ 1188720 h 2628900"/>
                <a:gd name="connsiteX11" fmla="*/ 1668780 w 4389120"/>
                <a:gd name="connsiteY11" fmla="*/ 1074420 h 2628900"/>
                <a:gd name="connsiteX12" fmla="*/ 1554480 w 4389120"/>
                <a:gd name="connsiteY12" fmla="*/ 944880 h 2628900"/>
                <a:gd name="connsiteX13" fmla="*/ 1402080 w 4389120"/>
                <a:gd name="connsiteY13" fmla="*/ 830580 h 2628900"/>
                <a:gd name="connsiteX14" fmla="*/ 1303020 w 4389120"/>
                <a:gd name="connsiteY14" fmla="*/ 777240 h 2628900"/>
                <a:gd name="connsiteX15" fmla="*/ 1181100 w 4389120"/>
                <a:gd name="connsiteY15" fmla="*/ 685800 h 2628900"/>
                <a:gd name="connsiteX16" fmla="*/ 998220 w 4389120"/>
                <a:gd name="connsiteY16" fmla="*/ 617220 h 2628900"/>
                <a:gd name="connsiteX17" fmla="*/ 762000 w 4389120"/>
                <a:gd name="connsiteY17" fmla="*/ 533400 h 2628900"/>
                <a:gd name="connsiteX18" fmla="*/ 525780 w 4389120"/>
                <a:gd name="connsiteY18" fmla="*/ 464820 h 2628900"/>
                <a:gd name="connsiteX19" fmla="*/ 350520 w 4389120"/>
                <a:gd name="connsiteY19" fmla="*/ 419100 h 2628900"/>
                <a:gd name="connsiteX20" fmla="*/ 160020 w 4389120"/>
                <a:gd name="connsiteY20" fmla="*/ 381000 h 2628900"/>
                <a:gd name="connsiteX21" fmla="*/ 0 w 4389120"/>
                <a:gd name="connsiteY21" fmla="*/ 327660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89120" h="2628900">
                  <a:moveTo>
                    <a:pt x="0" y="327660"/>
                  </a:moveTo>
                  <a:lnTo>
                    <a:pt x="0" y="0"/>
                  </a:lnTo>
                  <a:lnTo>
                    <a:pt x="4389120" y="0"/>
                  </a:lnTo>
                  <a:lnTo>
                    <a:pt x="4389120" y="2628900"/>
                  </a:lnTo>
                  <a:lnTo>
                    <a:pt x="1927860" y="2628900"/>
                  </a:lnTo>
                  <a:lnTo>
                    <a:pt x="1935480" y="2202180"/>
                  </a:lnTo>
                  <a:lnTo>
                    <a:pt x="1927860" y="1905000"/>
                  </a:lnTo>
                  <a:lnTo>
                    <a:pt x="1889760" y="1691640"/>
                  </a:lnTo>
                  <a:lnTo>
                    <a:pt x="1851660" y="1470660"/>
                  </a:lnTo>
                  <a:lnTo>
                    <a:pt x="1813560" y="1356360"/>
                  </a:lnTo>
                  <a:lnTo>
                    <a:pt x="1737360" y="1188720"/>
                  </a:lnTo>
                  <a:lnTo>
                    <a:pt x="1668780" y="1074420"/>
                  </a:lnTo>
                  <a:lnTo>
                    <a:pt x="1554480" y="944880"/>
                  </a:lnTo>
                  <a:lnTo>
                    <a:pt x="1402080" y="830580"/>
                  </a:lnTo>
                  <a:lnTo>
                    <a:pt x="1303020" y="777240"/>
                  </a:lnTo>
                  <a:lnTo>
                    <a:pt x="1181100" y="685800"/>
                  </a:lnTo>
                  <a:lnTo>
                    <a:pt x="998220" y="617220"/>
                  </a:lnTo>
                  <a:lnTo>
                    <a:pt x="762000" y="533400"/>
                  </a:lnTo>
                  <a:lnTo>
                    <a:pt x="525780" y="464820"/>
                  </a:lnTo>
                  <a:lnTo>
                    <a:pt x="350520" y="419100"/>
                  </a:lnTo>
                  <a:lnTo>
                    <a:pt x="160020" y="381000"/>
                  </a:lnTo>
                  <a:lnTo>
                    <a:pt x="0" y="32766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95">
              <a:extLst>
                <a:ext uri="{FF2B5EF4-FFF2-40B4-BE49-F238E27FC236}">
                  <a16:creationId xmlns:a16="http://schemas.microsoft.com/office/drawing/2014/main" id="{10FE400C-9A3E-F63E-BD3E-6D1022972A4F}"/>
                </a:ext>
              </a:extLst>
            </p:cNvPr>
            <p:cNvSpPr/>
            <p:nvPr/>
          </p:nvSpPr>
          <p:spPr>
            <a:xfrm>
              <a:off x="6742034" y="1872709"/>
              <a:ext cx="1956538" cy="2289341"/>
            </a:xfrm>
            <a:custGeom>
              <a:avLst/>
              <a:gdLst>
                <a:gd name="connsiteX0" fmla="*/ 0 w 1815381"/>
                <a:gd name="connsiteY0" fmla="*/ 0 h 2110740"/>
                <a:gd name="connsiteX1" fmla="*/ 1524000 w 1815381"/>
                <a:gd name="connsiteY1" fmla="*/ 632460 h 2110740"/>
                <a:gd name="connsiteX2" fmla="*/ 1813560 w 1815381"/>
                <a:gd name="connsiteY2" fmla="*/ 2110740 h 2110740"/>
              </a:gdLst>
              <a:ahLst/>
              <a:cxnLst>
                <a:cxn ang="0">
                  <a:pos x="connsiteX0" y="connsiteY0"/>
                </a:cxn>
                <a:cxn ang="0">
                  <a:pos x="connsiteX1" y="connsiteY1"/>
                </a:cxn>
                <a:cxn ang="0">
                  <a:pos x="connsiteX2" y="connsiteY2"/>
                </a:cxn>
              </a:cxnLst>
              <a:rect l="l" t="t" r="r" b="b"/>
              <a:pathLst>
                <a:path w="1815381" h="2110740">
                  <a:moveTo>
                    <a:pt x="0" y="0"/>
                  </a:moveTo>
                  <a:cubicBezTo>
                    <a:pt x="610870" y="140335"/>
                    <a:pt x="1221740" y="280670"/>
                    <a:pt x="1524000" y="632460"/>
                  </a:cubicBezTo>
                  <a:cubicBezTo>
                    <a:pt x="1826260" y="984250"/>
                    <a:pt x="1819910" y="1547495"/>
                    <a:pt x="1813560" y="2110740"/>
                  </a:cubicBez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772664F5-EC67-E6E5-324A-13D5157CAAC5}"/>
                </a:ext>
              </a:extLst>
            </p:cNvPr>
            <p:cNvGrpSpPr/>
            <p:nvPr/>
          </p:nvGrpSpPr>
          <p:grpSpPr>
            <a:xfrm>
              <a:off x="6317352" y="4754363"/>
              <a:ext cx="5239280" cy="1091830"/>
              <a:chOff x="6541489" y="4754363"/>
              <a:chExt cx="5239280" cy="1091830"/>
            </a:xfrm>
          </p:grpSpPr>
          <p:sp>
            <p:nvSpPr>
              <p:cNvPr id="17" name="TextBox 16">
                <a:extLst>
                  <a:ext uri="{FF2B5EF4-FFF2-40B4-BE49-F238E27FC236}">
                    <a16:creationId xmlns:a16="http://schemas.microsoft.com/office/drawing/2014/main" id="{43EEFD9B-ECCF-34C2-1DF8-D5205FC32E36}"/>
                  </a:ext>
                </a:extLst>
              </p:cNvPr>
              <p:cNvSpPr txBox="1"/>
              <p:nvPr/>
            </p:nvSpPr>
            <p:spPr>
              <a:xfrm>
                <a:off x="6733595" y="4754363"/>
                <a:ext cx="4855069" cy="338554"/>
              </a:xfrm>
              <a:prstGeom prst="rect">
                <a:avLst/>
              </a:prstGeom>
              <a:noFill/>
            </p:spPr>
            <p:txBody>
              <a:bodyPr wrap="square">
                <a:spAutoFit/>
              </a:bodyPr>
              <a:lstStyle/>
              <a:p>
                <a:pPr marL="287338" lvl="1" indent="0" algn="ctr">
                  <a:buNone/>
                </a:pPr>
                <a:r>
                  <a:rPr lang="en-US" sz="1600" dirty="0"/>
                  <a:t>Figure: Bank Loan Approval Predictions</a:t>
                </a:r>
              </a:p>
            </p:txBody>
          </p:sp>
          <p:sp>
            <p:nvSpPr>
              <p:cNvPr id="115" name="Rectangle 114">
                <a:extLst>
                  <a:ext uri="{FF2B5EF4-FFF2-40B4-BE49-F238E27FC236}">
                    <a16:creationId xmlns:a16="http://schemas.microsoft.com/office/drawing/2014/main" id="{0D86BE9B-0DC7-40EE-A859-30561C83EE8C}"/>
                  </a:ext>
                </a:extLst>
              </p:cNvPr>
              <p:cNvSpPr/>
              <p:nvPr/>
            </p:nvSpPr>
            <p:spPr>
              <a:xfrm>
                <a:off x="8931069" y="5222945"/>
                <a:ext cx="2849700" cy="623248"/>
              </a:xfrm>
              <a:prstGeom prst="rect">
                <a:avLst/>
              </a:prstGeom>
              <a:ln>
                <a:solidFill>
                  <a:schemeClr val="tx1"/>
                </a:solidFill>
              </a:ln>
            </p:spPr>
            <p:txBody>
              <a:bodyPr wrap="square">
                <a:spAutoFit/>
              </a:bodyPr>
              <a:lstStyle/>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Prediction approved</a:t>
                </a:r>
              </a:p>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Prediction not approved</a:t>
                </a:r>
              </a:p>
            </p:txBody>
          </p:sp>
          <p:grpSp>
            <p:nvGrpSpPr>
              <p:cNvPr id="109" name="Group 108">
                <a:extLst>
                  <a:ext uri="{FF2B5EF4-FFF2-40B4-BE49-F238E27FC236}">
                    <a16:creationId xmlns:a16="http://schemas.microsoft.com/office/drawing/2014/main" id="{F0656DDF-7B2A-445F-AFC0-A6F7D4130AB4}"/>
                  </a:ext>
                </a:extLst>
              </p:cNvPr>
              <p:cNvGrpSpPr/>
              <p:nvPr/>
            </p:nvGrpSpPr>
            <p:grpSpPr>
              <a:xfrm>
                <a:off x="6541489" y="5222945"/>
                <a:ext cx="2083257" cy="623248"/>
                <a:chOff x="6102449" y="5217834"/>
                <a:chExt cx="2083257" cy="623248"/>
              </a:xfrm>
            </p:grpSpPr>
            <p:sp>
              <p:nvSpPr>
                <p:cNvPr id="110" name="Rectangle 109">
                  <a:extLst>
                    <a:ext uri="{FF2B5EF4-FFF2-40B4-BE49-F238E27FC236}">
                      <a16:creationId xmlns:a16="http://schemas.microsoft.com/office/drawing/2014/main" id="{230299C2-9735-47BB-84BD-84D6CF11EFED}"/>
                    </a:ext>
                  </a:extLst>
                </p:cNvPr>
                <p:cNvSpPr/>
                <p:nvPr/>
              </p:nvSpPr>
              <p:spPr>
                <a:xfrm>
                  <a:off x="6102449" y="5217834"/>
                  <a:ext cx="2083257" cy="623248"/>
                </a:xfrm>
                <a:prstGeom prst="rect">
                  <a:avLst/>
                </a:prstGeom>
                <a:ln>
                  <a:solidFill>
                    <a:schemeClr val="tx1"/>
                  </a:solidFill>
                </a:ln>
              </p:spPr>
              <p:txBody>
                <a:bodyPr wrap="square">
                  <a:spAutoFit/>
                </a:bodyPr>
                <a:lstStyle/>
                <a:p>
                  <a:pPr>
                    <a:spcAft>
                      <a:spcPts val="300"/>
                    </a:spcAft>
                  </a:pPr>
                  <a:r>
                    <a:rPr lang="en-US" sz="1600" dirty="0">
                      <a:ea typeface="Amazon Ember Light" panose="020B0403020204020204" pitchFamily="34" charset="0"/>
                      <a:cs typeface="Amazon Ember Light" panose="020B0403020204020204" pitchFamily="34" charset="0"/>
                    </a:rPr>
                    <a:t>      </a:t>
                  </a:r>
                  <a:r>
                    <a:rPr lang="en-US" sz="1600" dirty="0">
                      <a:solidFill>
                        <a:schemeClr val="accent6"/>
                      </a:solidFill>
                      <a:ea typeface="Amazon Ember Light" panose="020B0403020204020204" pitchFamily="34" charset="0"/>
                      <a:cs typeface="Amazon Ember Light" panose="020B0403020204020204" pitchFamily="34" charset="0"/>
                    </a:rPr>
                    <a:t>Favored</a:t>
                  </a:r>
                </a:p>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Disfavored</a:t>
                  </a:r>
                </a:p>
              </p:txBody>
            </p:sp>
            <p:grpSp>
              <p:nvGrpSpPr>
                <p:cNvPr id="111" name="Group 110">
                  <a:extLst>
                    <a:ext uri="{FF2B5EF4-FFF2-40B4-BE49-F238E27FC236}">
                      <a16:creationId xmlns:a16="http://schemas.microsoft.com/office/drawing/2014/main" id="{EF7959B3-FAF0-41E6-92B5-70CD3A8ABE92}"/>
                    </a:ext>
                  </a:extLst>
                </p:cNvPr>
                <p:cNvGrpSpPr/>
                <p:nvPr/>
              </p:nvGrpSpPr>
              <p:grpSpPr>
                <a:xfrm>
                  <a:off x="6187991" y="5298228"/>
                  <a:ext cx="216595" cy="462460"/>
                  <a:chOff x="6187991" y="5280115"/>
                  <a:chExt cx="216595" cy="462460"/>
                </a:xfrm>
              </p:grpSpPr>
              <p:sp>
                <p:nvSpPr>
                  <p:cNvPr id="112" name="Flowchart: Connector 42">
                    <a:extLst>
                      <a:ext uri="{FF2B5EF4-FFF2-40B4-BE49-F238E27FC236}">
                        <a16:creationId xmlns:a16="http://schemas.microsoft.com/office/drawing/2014/main" id="{A72ACDBD-AD65-41A7-AAD9-1DC411B656D0}"/>
                      </a:ext>
                    </a:extLst>
                  </p:cNvPr>
                  <p:cNvSpPr>
                    <a:spLocks noChangeAspect="1"/>
                  </p:cNvSpPr>
                  <p:nvPr/>
                </p:nvSpPr>
                <p:spPr>
                  <a:xfrm>
                    <a:off x="6231003" y="5321042"/>
                    <a:ext cx="130571" cy="130571"/>
                  </a:xfrm>
                  <a:prstGeom prst="roundRect">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Rounded Rectangle 59">
                    <a:extLst>
                      <a:ext uri="{FF2B5EF4-FFF2-40B4-BE49-F238E27FC236}">
                        <a16:creationId xmlns:a16="http://schemas.microsoft.com/office/drawing/2014/main" id="{E671F70F-FF18-4787-A166-802E28CFDC6B}"/>
                      </a:ext>
                    </a:extLst>
                  </p:cNvPr>
                  <p:cNvSpPr>
                    <a:spLocks noChangeAspect="1"/>
                  </p:cNvSpPr>
                  <p:nvPr/>
                </p:nvSpPr>
                <p:spPr>
                  <a:xfrm>
                    <a:off x="6231003" y="5612268"/>
                    <a:ext cx="130571" cy="13030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Oval 113">
                    <a:extLst>
                      <a:ext uri="{FF2B5EF4-FFF2-40B4-BE49-F238E27FC236}">
                        <a16:creationId xmlns:a16="http://schemas.microsoft.com/office/drawing/2014/main" id="{E2F75CFE-411D-4172-9404-41DE17CD8254}"/>
                      </a:ext>
                    </a:extLst>
                  </p:cNvPr>
                  <p:cNvSpPr>
                    <a:spLocks noChangeAspect="1"/>
                  </p:cNvSpPr>
                  <p:nvPr/>
                </p:nvSpPr>
                <p:spPr>
                  <a:xfrm>
                    <a:off x="6187991" y="5280115"/>
                    <a:ext cx="216595" cy="219456"/>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28" name="Rectangle 127">
              <a:extLst>
                <a:ext uri="{FF2B5EF4-FFF2-40B4-BE49-F238E27FC236}">
                  <a16:creationId xmlns:a16="http://schemas.microsoft.com/office/drawing/2014/main" id="{E91A944E-A1A5-38DE-DEA3-E193BBF0BF4E}"/>
                </a:ext>
              </a:extLst>
            </p:cNvPr>
            <p:cNvSpPr/>
            <p:nvPr/>
          </p:nvSpPr>
          <p:spPr>
            <a:xfrm rot="16200000">
              <a:off x="6258783" y="2648723"/>
              <a:ext cx="601448" cy="369332"/>
            </a:xfrm>
            <a:prstGeom prst="rect">
              <a:avLst/>
            </a:prstGeom>
          </p:spPr>
          <p:txBody>
            <a:bodyPr wrap="none">
              <a:spAutoFit/>
            </a:bodyPr>
            <a:lstStyle/>
            <a:p>
              <a:pPr algn="ctr"/>
              <a:r>
                <a:rPr lang="en-US" b="1" dirty="0">
                  <a:solidFill>
                    <a:srgbClr val="232F3E"/>
                  </a:solidFill>
                  <a:ea typeface="Amazon Ember Light" panose="020B0403020204020204" pitchFamily="34" charset="0"/>
                  <a:cs typeface="Amazon Ember Light" panose="020B0403020204020204" pitchFamily="34" charset="0"/>
                </a:rPr>
                <a:t>Age</a:t>
              </a:r>
              <a:endParaRPr lang="en-US" b="1" baseline="-25000" dirty="0">
                <a:solidFill>
                  <a:srgbClr val="232F3E"/>
                </a:solidFill>
                <a:ea typeface="Amazon Ember Light" panose="020B0403020204020204" pitchFamily="34" charset="0"/>
                <a:cs typeface="Amazon Ember Light" panose="020B0403020204020204" pitchFamily="34" charset="0"/>
              </a:endParaRPr>
            </a:p>
          </p:txBody>
        </p:sp>
        <p:sp>
          <p:nvSpPr>
            <p:cNvPr id="129" name="Rectangle 128">
              <a:extLst>
                <a:ext uri="{FF2B5EF4-FFF2-40B4-BE49-F238E27FC236}">
                  <a16:creationId xmlns:a16="http://schemas.microsoft.com/office/drawing/2014/main" id="{9B08F3F3-9B23-579E-CEF5-CB86F1C2B244}"/>
                </a:ext>
              </a:extLst>
            </p:cNvPr>
            <p:cNvSpPr/>
            <p:nvPr/>
          </p:nvSpPr>
          <p:spPr>
            <a:xfrm>
              <a:off x="8544044" y="4196231"/>
              <a:ext cx="982961" cy="369332"/>
            </a:xfrm>
            <a:prstGeom prst="rect">
              <a:avLst/>
            </a:prstGeom>
          </p:spPr>
          <p:txBody>
            <a:bodyPr wrap="none">
              <a:spAutoFit/>
            </a:bodyPr>
            <a:lstStyle/>
            <a:p>
              <a:pPr algn="ctr"/>
              <a:r>
                <a:rPr lang="en-US" b="1" dirty="0">
                  <a:solidFill>
                    <a:srgbClr val="232F3E"/>
                  </a:solidFill>
                  <a:ea typeface="Amazon Ember Light" panose="020B0403020204020204" pitchFamily="34" charset="0"/>
                  <a:cs typeface="Amazon Ember Light" panose="020B0403020204020204" pitchFamily="34" charset="0"/>
                </a:rPr>
                <a:t>Income</a:t>
              </a:r>
              <a:endParaRPr lang="en-US" b="1" baseline="-25000" dirty="0">
                <a:solidFill>
                  <a:srgbClr val="232F3E"/>
                </a:solidFill>
                <a:ea typeface="Amazon Ember Light" panose="020B0403020204020204" pitchFamily="34" charset="0"/>
                <a:cs typeface="Amazon Ember Light" panose="020B0403020204020204" pitchFamily="34" charset="0"/>
              </a:endParaRPr>
            </a:p>
          </p:txBody>
        </p:sp>
        <p:cxnSp>
          <p:nvCxnSpPr>
            <p:cNvPr id="131" name="Straight Connector 130">
              <a:extLst>
                <a:ext uri="{FF2B5EF4-FFF2-40B4-BE49-F238E27FC236}">
                  <a16:creationId xmlns:a16="http://schemas.microsoft.com/office/drawing/2014/main" id="{2F03E6B2-5206-1241-C677-A3B7719F0960}"/>
                </a:ext>
              </a:extLst>
            </p:cNvPr>
            <p:cNvCxnSpPr>
              <a:cxnSpLocks/>
            </p:cNvCxnSpPr>
            <p:nvPr/>
          </p:nvCxnSpPr>
          <p:spPr>
            <a:xfrm flipV="1">
              <a:off x="6742982" y="1497843"/>
              <a:ext cx="0" cy="2671091"/>
            </a:xfrm>
            <a:prstGeom prst="line">
              <a:avLst/>
            </a:prstGeom>
            <a:solidFill>
              <a:schemeClr val="tx1"/>
            </a:solidFill>
            <a:ln w="19050">
              <a:solidFill>
                <a:srgbClr val="51504F"/>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07B4652-43A8-298C-FD64-39D8C6D2518C}"/>
                </a:ext>
              </a:extLst>
            </p:cNvPr>
            <p:cNvCxnSpPr>
              <a:cxnSpLocks/>
            </p:cNvCxnSpPr>
            <p:nvPr/>
          </p:nvCxnSpPr>
          <p:spPr>
            <a:xfrm>
              <a:off x="6742982" y="4176362"/>
              <a:ext cx="4585084" cy="0"/>
            </a:xfrm>
            <a:prstGeom prst="line">
              <a:avLst/>
            </a:prstGeom>
            <a:solidFill>
              <a:schemeClr val="tx1"/>
            </a:solidFill>
            <a:ln w="19050">
              <a:solidFill>
                <a:srgbClr val="51504F"/>
              </a:solidFill>
              <a:tailEnd type="triangle"/>
            </a:ln>
          </p:spPr>
          <p:style>
            <a:lnRef idx="1">
              <a:schemeClr val="accent1"/>
            </a:lnRef>
            <a:fillRef idx="0">
              <a:schemeClr val="accent1"/>
            </a:fillRef>
            <a:effectRef idx="0">
              <a:schemeClr val="accent1"/>
            </a:effectRef>
            <a:fontRef idx="minor">
              <a:schemeClr val="tx1"/>
            </a:fontRef>
          </p:style>
        </p:cxnSp>
        <p:sp>
          <p:nvSpPr>
            <p:cNvPr id="133" name="Minus 132">
              <a:extLst>
                <a:ext uri="{FF2B5EF4-FFF2-40B4-BE49-F238E27FC236}">
                  <a16:creationId xmlns:a16="http://schemas.microsoft.com/office/drawing/2014/main" id="{EE9F7C53-DD1E-040D-44C4-8559B5502EE7}"/>
                </a:ext>
              </a:extLst>
            </p:cNvPr>
            <p:cNvSpPr/>
            <p:nvPr/>
          </p:nvSpPr>
          <p:spPr>
            <a:xfrm>
              <a:off x="6931674" y="229373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4" name="Minus 133">
              <a:extLst>
                <a:ext uri="{FF2B5EF4-FFF2-40B4-BE49-F238E27FC236}">
                  <a16:creationId xmlns:a16="http://schemas.microsoft.com/office/drawing/2014/main" id="{2535A182-FE36-C394-7225-4BD48C0B4952}"/>
                </a:ext>
              </a:extLst>
            </p:cNvPr>
            <p:cNvSpPr/>
            <p:nvPr/>
          </p:nvSpPr>
          <p:spPr>
            <a:xfrm>
              <a:off x="7011096" y="2743399"/>
              <a:ext cx="158502" cy="164260"/>
            </a:xfrm>
            <a:prstGeom prst="mathMin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5" name="Minus 134">
              <a:extLst>
                <a:ext uri="{FF2B5EF4-FFF2-40B4-BE49-F238E27FC236}">
                  <a16:creationId xmlns:a16="http://schemas.microsoft.com/office/drawing/2014/main" id="{CE8D8E9B-158B-9028-56CC-A7022E47B090}"/>
                </a:ext>
              </a:extLst>
            </p:cNvPr>
            <p:cNvSpPr/>
            <p:nvPr/>
          </p:nvSpPr>
          <p:spPr>
            <a:xfrm>
              <a:off x="7466071" y="314127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6" name="Minus 135">
              <a:extLst>
                <a:ext uri="{FF2B5EF4-FFF2-40B4-BE49-F238E27FC236}">
                  <a16:creationId xmlns:a16="http://schemas.microsoft.com/office/drawing/2014/main" id="{136AF72D-A66E-1B02-F213-8F06AD12B7E0}"/>
                </a:ext>
              </a:extLst>
            </p:cNvPr>
            <p:cNvSpPr/>
            <p:nvPr/>
          </p:nvSpPr>
          <p:spPr>
            <a:xfrm>
              <a:off x="7495245" y="266482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7" name="Minus 136">
              <a:extLst>
                <a:ext uri="{FF2B5EF4-FFF2-40B4-BE49-F238E27FC236}">
                  <a16:creationId xmlns:a16="http://schemas.microsoft.com/office/drawing/2014/main" id="{B18EA315-3379-1345-D8C3-75C1F1246611}"/>
                </a:ext>
              </a:extLst>
            </p:cNvPr>
            <p:cNvSpPr/>
            <p:nvPr/>
          </p:nvSpPr>
          <p:spPr>
            <a:xfrm>
              <a:off x="7905585" y="3444177"/>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8" name="Minus 137">
              <a:extLst>
                <a:ext uri="{FF2B5EF4-FFF2-40B4-BE49-F238E27FC236}">
                  <a16:creationId xmlns:a16="http://schemas.microsoft.com/office/drawing/2014/main" id="{AA805A6E-E43F-5879-3101-9F59D67F17CD}"/>
                </a:ext>
              </a:extLst>
            </p:cNvPr>
            <p:cNvSpPr/>
            <p:nvPr/>
          </p:nvSpPr>
          <p:spPr>
            <a:xfrm>
              <a:off x="8433466" y="328259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Minus 138">
              <a:extLst>
                <a:ext uri="{FF2B5EF4-FFF2-40B4-BE49-F238E27FC236}">
                  <a16:creationId xmlns:a16="http://schemas.microsoft.com/office/drawing/2014/main" id="{A18CC48D-AABB-B8D8-1F3D-6D8E8091404B}"/>
                </a:ext>
              </a:extLst>
            </p:cNvPr>
            <p:cNvSpPr/>
            <p:nvPr/>
          </p:nvSpPr>
          <p:spPr>
            <a:xfrm>
              <a:off x="7606449" y="2222355"/>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0" name="Minus 139">
              <a:extLst>
                <a:ext uri="{FF2B5EF4-FFF2-40B4-BE49-F238E27FC236}">
                  <a16:creationId xmlns:a16="http://schemas.microsoft.com/office/drawing/2014/main" id="{6ABF4EF4-297E-044C-B6E7-8C23258930E9}"/>
                </a:ext>
              </a:extLst>
            </p:cNvPr>
            <p:cNvSpPr/>
            <p:nvPr/>
          </p:nvSpPr>
          <p:spPr>
            <a:xfrm>
              <a:off x="8167846" y="2285041"/>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1" name="Minus 140">
              <a:extLst>
                <a:ext uri="{FF2B5EF4-FFF2-40B4-BE49-F238E27FC236}">
                  <a16:creationId xmlns:a16="http://schemas.microsoft.com/office/drawing/2014/main" id="{F5189AEE-C23A-FDA2-5FF3-58F9A22C1BEE}"/>
                </a:ext>
              </a:extLst>
            </p:cNvPr>
            <p:cNvSpPr/>
            <p:nvPr/>
          </p:nvSpPr>
          <p:spPr>
            <a:xfrm>
              <a:off x="7898344" y="2672122"/>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2" name="Flowchart: Connector 42">
              <a:extLst>
                <a:ext uri="{FF2B5EF4-FFF2-40B4-BE49-F238E27FC236}">
                  <a16:creationId xmlns:a16="http://schemas.microsoft.com/office/drawing/2014/main" id="{6331FBF4-58E8-BF8E-BE4D-5B2ECF0FED19}"/>
                </a:ext>
              </a:extLst>
            </p:cNvPr>
            <p:cNvSpPr>
              <a:spLocks noChangeAspect="1"/>
            </p:cNvSpPr>
            <p:nvPr/>
          </p:nvSpPr>
          <p:spPr>
            <a:xfrm>
              <a:off x="9845311" y="2800124"/>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3" name="Minus 142">
              <a:extLst>
                <a:ext uri="{FF2B5EF4-FFF2-40B4-BE49-F238E27FC236}">
                  <a16:creationId xmlns:a16="http://schemas.microsoft.com/office/drawing/2014/main" id="{3B6D0B53-7BCB-5DDF-A3CB-E2BEBC48C14D}"/>
                </a:ext>
              </a:extLst>
            </p:cNvPr>
            <p:cNvSpPr/>
            <p:nvPr/>
          </p:nvSpPr>
          <p:spPr>
            <a:xfrm>
              <a:off x="8235957" y="299763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4" name="Flowchart: Connector 84">
              <a:extLst>
                <a:ext uri="{FF2B5EF4-FFF2-40B4-BE49-F238E27FC236}">
                  <a16:creationId xmlns:a16="http://schemas.microsoft.com/office/drawing/2014/main" id="{CB571DE0-B80C-DC2F-9622-A0ED323C9DCA}"/>
                </a:ext>
              </a:extLst>
            </p:cNvPr>
            <p:cNvSpPr>
              <a:spLocks noChangeAspect="1"/>
            </p:cNvSpPr>
            <p:nvPr/>
          </p:nvSpPr>
          <p:spPr>
            <a:xfrm>
              <a:off x="10197446" y="3165048"/>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5" name="Flowchart: Connector 85">
              <a:extLst>
                <a:ext uri="{FF2B5EF4-FFF2-40B4-BE49-F238E27FC236}">
                  <a16:creationId xmlns:a16="http://schemas.microsoft.com/office/drawing/2014/main" id="{2C07AF11-F139-DEF2-2659-F0DB80507A62}"/>
                </a:ext>
              </a:extLst>
            </p:cNvPr>
            <p:cNvSpPr>
              <a:spLocks noChangeAspect="1"/>
            </p:cNvSpPr>
            <p:nvPr/>
          </p:nvSpPr>
          <p:spPr>
            <a:xfrm>
              <a:off x="7758124" y="3885819"/>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Minus 145">
              <a:extLst>
                <a:ext uri="{FF2B5EF4-FFF2-40B4-BE49-F238E27FC236}">
                  <a16:creationId xmlns:a16="http://schemas.microsoft.com/office/drawing/2014/main" id="{6E4134B0-FDFA-BD63-3D27-B1D04113946A}"/>
                </a:ext>
              </a:extLst>
            </p:cNvPr>
            <p:cNvSpPr/>
            <p:nvPr/>
          </p:nvSpPr>
          <p:spPr>
            <a:xfrm>
              <a:off x="8699455" y="279454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7" name="Flowchart: Connector 85">
              <a:extLst>
                <a:ext uri="{FF2B5EF4-FFF2-40B4-BE49-F238E27FC236}">
                  <a16:creationId xmlns:a16="http://schemas.microsoft.com/office/drawing/2014/main" id="{DE832BDA-5BED-63AA-4ED0-84F635319DBA}"/>
                </a:ext>
              </a:extLst>
            </p:cNvPr>
            <p:cNvSpPr>
              <a:spLocks noChangeAspect="1"/>
            </p:cNvSpPr>
            <p:nvPr/>
          </p:nvSpPr>
          <p:spPr>
            <a:xfrm>
              <a:off x="9158772" y="3229774"/>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8" name="Flowchart: Connector 85">
              <a:extLst>
                <a:ext uri="{FF2B5EF4-FFF2-40B4-BE49-F238E27FC236}">
                  <a16:creationId xmlns:a16="http://schemas.microsoft.com/office/drawing/2014/main" id="{C2499F9A-4CB4-4A56-D432-26279B5E80AF}"/>
                </a:ext>
              </a:extLst>
            </p:cNvPr>
            <p:cNvSpPr>
              <a:spLocks noChangeAspect="1"/>
            </p:cNvSpPr>
            <p:nvPr/>
          </p:nvSpPr>
          <p:spPr>
            <a:xfrm>
              <a:off x="8425888" y="3556358"/>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9" name="Minus 148">
              <a:extLst>
                <a:ext uri="{FF2B5EF4-FFF2-40B4-BE49-F238E27FC236}">
                  <a16:creationId xmlns:a16="http://schemas.microsoft.com/office/drawing/2014/main" id="{0F899FDB-3D65-6DEA-9BF8-9FE0C6948725}"/>
                </a:ext>
              </a:extLst>
            </p:cNvPr>
            <p:cNvSpPr/>
            <p:nvPr/>
          </p:nvSpPr>
          <p:spPr>
            <a:xfrm>
              <a:off x="7436627" y="3795336"/>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0" name="Minus 149">
              <a:extLst>
                <a:ext uri="{FF2B5EF4-FFF2-40B4-BE49-F238E27FC236}">
                  <a16:creationId xmlns:a16="http://schemas.microsoft.com/office/drawing/2014/main" id="{3ABCEDA3-92BB-4747-291B-A5F1DE4F737C}"/>
                </a:ext>
              </a:extLst>
            </p:cNvPr>
            <p:cNvSpPr/>
            <p:nvPr/>
          </p:nvSpPr>
          <p:spPr>
            <a:xfrm>
              <a:off x="9345184" y="358170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1" name="Minus 150">
              <a:extLst>
                <a:ext uri="{FF2B5EF4-FFF2-40B4-BE49-F238E27FC236}">
                  <a16:creationId xmlns:a16="http://schemas.microsoft.com/office/drawing/2014/main" id="{AEBA6632-240C-A738-4D70-5CE76396BB37}"/>
                </a:ext>
              </a:extLst>
            </p:cNvPr>
            <p:cNvSpPr/>
            <p:nvPr/>
          </p:nvSpPr>
          <p:spPr>
            <a:xfrm>
              <a:off x="9857451" y="3142568"/>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2" name="Minus 151">
              <a:extLst>
                <a:ext uri="{FF2B5EF4-FFF2-40B4-BE49-F238E27FC236}">
                  <a16:creationId xmlns:a16="http://schemas.microsoft.com/office/drawing/2014/main" id="{0A9C558C-3F1E-C1E7-6819-B8E4C9937615}"/>
                </a:ext>
              </a:extLst>
            </p:cNvPr>
            <p:cNvSpPr/>
            <p:nvPr/>
          </p:nvSpPr>
          <p:spPr>
            <a:xfrm>
              <a:off x="7125092" y="1516879"/>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3" name="Minus 152">
              <a:extLst>
                <a:ext uri="{FF2B5EF4-FFF2-40B4-BE49-F238E27FC236}">
                  <a16:creationId xmlns:a16="http://schemas.microsoft.com/office/drawing/2014/main" id="{69265A83-9A60-A1BB-0335-8EC59D960754}"/>
                </a:ext>
              </a:extLst>
            </p:cNvPr>
            <p:cNvSpPr/>
            <p:nvPr/>
          </p:nvSpPr>
          <p:spPr>
            <a:xfrm>
              <a:off x="8713626" y="3146216"/>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4" name="Minus 153">
              <a:extLst>
                <a:ext uri="{FF2B5EF4-FFF2-40B4-BE49-F238E27FC236}">
                  <a16:creationId xmlns:a16="http://schemas.microsoft.com/office/drawing/2014/main" id="{88EC0950-F7BB-BCEC-147A-B053E06B94D8}"/>
                </a:ext>
              </a:extLst>
            </p:cNvPr>
            <p:cNvSpPr/>
            <p:nvPr/>
          </p:nvSpPr>
          <p:spPr>
            <a:xfrm>
              <a:off x="7893732" y="1917717"/>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5" name="Minus 154">
              <a:extLst>
                <a:ext uri="{FF2B5EF4-FFF2-40B4-BE49-F238E27FC236}">
                  <a16:creationId xmlns:a16="http://schemas.microsoft.com/office/drawing/2014/main" id="{31E3EBC8-B2FE-126C-2437-53BA4C725717}"/>
                </a:ext>
              </a:extLst>
            </p:cNvPr>
            <p:cNvSpPr/>
            <p:nvPr/>
          </p:nvSpPr>
          <p:spPr>
            <a:xfrm>
              <a:off x="8535958" y="3780490"/>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6" name="Minus 155">
              <a:extLst>
                <a:ext uri="{FF2B5EF4-FFF2-40B4-BE49-F238E27FC236}">
                  <a16:creationId xmlns:a16="http://schemas.microsoft.com/office/drawing/2014/main" id="{AF7203D9-F166-E577-733A-FCD20B4F3D10}"/>
                </a:ext>
              </a:extLst>
            </p:cNvPr>
            <p:cNvSpPr/>
            <p:nvPr/>
          </p:nvSpPr>
          <p:spPr>
            <a:xfrm>
              <a:off x="9283756" y="2721530"/>
              <a:ext cx="158502" cy="16426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7" name="Flowchart: Connector 42">
              <a:extLst>
                <a:ext uri="{FF2B5EF4-FFF2-40B4-BE49-F238E27FC236}">
                  <a16:creationId xmlns:a16="http://schemas.microsoft.com/office/drawing/2014/main" id="{7684B635-87FF-9E55-FD5F-CD849E9B39FD}"/>
                </a:ext>
              </a:extLst>
            </p:cNvPr>
            <p:cNvSpPr>
              <a:spLocks noChangeAspect="1"/>
            </p:cNvSpPr>
            <p:nvPr/>
          </p:nvSpPr>
          <p:spPr>
            <a:xfrm>
              <a:off x="10459223" y="3712655"/>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8" name="Flowchart: Connector 42">
              <a:extLst>
                <a:ext uri="{FF2B5EF4-FFF2-40B4-BE49-F238E27FC236}">
                  <a16:creationId xmlns:a16="http://schemas.microsoft.com/office/drawing/2014/main" id="{260C8445-63EF-20DA-C436-71A293E3CDF0}"/>
                </a:ext>
              </a:extLst>
            </p:cNvPr>
            <p:cNvSpPr>
              <a:spLocks noChangeAspect="1"/>
            </p:cNvSpPr>
            <p:nvPr/>
          </p:nvSpPr>
          <p:spPr>
            <a:xfrm>
              <a:off x="8718839" y="2204659"/>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9" name="Flowchart: Connector 42">
              <a:extLst>
                <a:ext uri="{FF2B5EF4-FFF2-40B4-BE49-F238E27FC236}">
                  <a16:creationId xmlns:a16="http://schemas.microsoft.com/office/drawing/2014/main" id="{DEABAB8E-4515-0E72-2DEF-0B77B2C0A414}"/>
                </a:ext>
              </a:extLst>
            </p:cNvPr>
            <p:cNvSpPr>
              <a:spLocks noChangeAspect="1"/>
            </p:cNvSpPr>
            <p:nvPr/>
          </p:nvSpPr>
          <p:spPr>
            <a:xfrm>
              <a:off x="9035156" y="3745610"/>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Flowchart: Connector 42">
              <a:extLst>
                <a:ext uri="{FF2B5EF4-FFF2-40B4-BE49-F238E27FC236}">
                  <a16:creationId xmlns:a16="http://schemas.microsoft.com/office/drawing/2014/main" id="{A176620F-BFE7-9884-714D-ADB7A1A340FB}"/>
                </a:ext>
              </a:extLst>
            </p:cNvPr>
            <p:cNvSpPr>
              <a:spLocks noChangeAspect="1"/>
            </p:cNvSpPr>
            <p:nvPr/>
          </p:nvSpPr>
          <p:spPr>
            <a:xfrm>
              <a:off x="8597432" y="2528960"/>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Flowchart: Connector 42">
              <a:extLst>
                <a:ext uri="{FF2B5EF4-FFF2-40B4-BE49-F238E27FC236}">
                  <a16:creationId xmlns:a16="http://schemas.microsoft.com/office/drawing/2014/main" id="{61438F68-E154-7001-77E8-2BFE5D571AEA}"/>
                </a:ext>
              </a:extLst>
            </p:cNvPr>
            <p:cNvSpPr>
              <a:spLocks noChangeAspect="1"/>
            </p:cNvSpPr>
            <p:nvPr/>
          </p:nvSpPr>
          <p:spPr>
            <a:xfrm>
              <a:off x="9557125" y="2613664"/>
              <a:ext cx="164593" cy="164592"/>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2" name="Flowchart: Connector 42">
              <a:extLst>
                <a:ext uri="{FF2B5EF4-FFF2-40B4-BE49-F238E27FC236}">
                  <a16:creationId xmlns:a16="http://schemas.microsoft.com/office/drawing/2014/main" id="{AB304AE1-63F6-3197-B920-CFF6C1377A03}"/>
                </a:ext>
              </a:extLst>
            </p:cNvPr>
            <p:cNvSpPr>
              <a:spLocks noChangeAspect="1"/>
            </p:cNvSpPr>
            <p:nvPr/>
          </p:nvSpPr>
          <p:spPr>
            <a:xfrm>
              <a:off x="8472884" y="3075824"/>
              <a:ext cx="164593" cy="16426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3" name="Flowchart: Connector 42">
              <a:extLst>
                <a:ext uri="{FF2B5EF4-FFF2-40B4-BE49-F238E27FC236}">
                  <a16:creationId xmlns:a16="http://schemas.microsoft.com/office/drawing/2014/main" id="{ECF02FA0-EF80-3EC1-5E28-EA3D1DB87183}"/>
                </a:ext>
              </a:extLst>
            </p:cNvPr>
            <p:cNvSpPr>
              <a:spLocks noChangeAspect="1"/>
            </p:cNvSpPr>
            <p:nvPr/>
          </p:nvSpPr>
          <p:spPr>
            <a:xfrm>
              <a:off x="10128217" y="2584196"/>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4" name="Flowchart: Connector 42">
              <a:extLst>
                <a:ext uri="{FF2B5EF4-FFF2-40B4-BE49-F238E27FC236}">
                  <a16:creationId xmlns:a16="http://schemas.microsoft.com/office/drawing/2014/main" id="{7F475D4D-C500-95F6-65D4-1D8819AE1379}"/>
                </a:ext>
              </a:extLst>
            </p:cNvPr>
            <p:cNvSpPr>
              <a:spLocks noChangeAspect="1"/>
            </p:cNvSpPr>
            <p:nvPr/>
          </p:nvSpPr>
          <p:spPr>
            <a:xfrm>
              <a:off x="7621252" y="1687022"/>
              <a:ext cx="164593" cy="164592"/>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5" name="Oval 164">
              <a:extLst>
                <a:ext uri="{FF2B5EF4-FFF2-40B4-BE49-F238E27FC236}">
                  <a16:creationId xmlns:a16="http://schemas.microsoft.com/office/drawing/2014/main" id="{19BF6CB2-BB03-5C63-A29C-D7F6CF18EC38}"/>
                </a:ext>
              </a:extLst>
            </p:cNvPr>
            <p:cNvSpPr>
              <a:spLocks noChangeAspect="1"/>
            </p:cNvSpPr>
            <p:nvPr/>
          </p:nvSpPr>
          <p:spPr>
            <a:xfrm>
              <a:off x="6989277" y="272386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Flowchart: Connector 42">
              <a:extLst>
                <a:ext uri="{FF2B5EF4-FFF2-40B4-BE49-F238E27FC236}">
                  <a16:creationId xmlns:a16="http://schemas.microsoft.com/office/drawing/2014/main" id="{4F537F23-2B8B-5C74-C852-1AA392990734}"/>
                </a:ext>
              </a:extLst>
            </p:cNvPr>
            <p:cNvSpPr>
              <a:spLocks noChangeAspect="1"/>
            </p:cNvSpPr>
            <p:nvPr/>
          </p:nvSpPr>
          <p:spPr>
            <a:xfrm>
              <a:off x="7209906" y="3018569"/>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7" name="Oval 166">
              <a:extLst>
                <a:ext uri="{FF2B5EF4-FFF2-40B4-BE49-F238E27FC236}">
                  <a16:creationId xmlns:a16="http://schemas.microsoft.com/office/drawing/2014/main" id="{0168AD79-B5C0-74E7-171B-C4915AF20709}"/>
                </a:ext>
              </a:extLst>
            </p:cNvPr>
            <p:cNvSpPr>
              <a:spLocks noChangeAspect="1"/>
            </p:cNvSpPr>
            <p:nvPr/>
          </p:nvSpPr>
          <p:spPr>
            <a:xfrm>
              <a:off x="7185561" y="2996640"/>
              <a:ext cx="210312" cy="210312"/>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Minus 167">
              <a:extLst>
                <a:ext uri="{FF2B5EF4-FFF2-40B4-BE49-F238E27FC236}">
                  <a16:creationId xmlns:a16="http://schemas.microsoft.com/office/drawing/2014/main" id="{2FE1F492-60D8-3B44-7AD1-5A62B4C60352}"/>
                </a:ext>
              </a:extLst>
            </p:cNvPr>
            <p:cNvSpPr/>
            <p:nvPr/>
          </p:nvSpPr>
          <p:spPr>
            <a:xfrm>
              <a:off x="7032251" y="3435223"/>
              <a:ext cx="158502" cy="164260"/>
            </a:xfrm>
            <a:prstGeom prst="mathMin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9" name="Oval 168">
              <a:extLst>
                <a:ext uri="{FF2B5EF4-FFF2-40B4-BE49-F238E27FC236}">
                  <a16:creationId xmlns:a16="http://schemas.microsoft.com/office/drawing/2014/main" id="{7DBFEEA2-5124-0B56-69AC-8F64760F9BD7}"/>
                </a:ext>
              </a:extLst>
            </p:cNvPr>
            <p:cNvSpPr>
              <a:spLocks noChangeAspect="1"/>
            </p:cNvSpPr>
            <p:nvPr/>
          </p:nvSpPr>
          <p:spPr>
            <a:xfrm>
              <a:off x="7008598" y="3410712"/>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Flowchart: Connector 42">
              <a:extLst>
                <a:ext uri="{FF2B5EF4-FFF2-40B4-BE49-F238E27FC236}">
                  <a16:creationId xmlns:a16="http://schemas.microsoft.com/office/drawing/2014/main" id="{DEC010B3-6A07-748D-9D85-0D2E6E6F5C05}"/>
                </a:ext>
              </a:extLst>
            </p:cNvPr>
            <p:cNvSpPr>
              <a:spLocks noChangeAspect="1"/>
            </p:cNvSpPr>
            <p:nvPr/>
          </p:nvSpPr>
          <p:spPr>
            <a:xfrm>
              <a:off x="7904546" y="2312078"/>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1" name="Oval 170">
              <a:extLst>
                <a:ext uri="{FF2B5EF4-FFF2-40B4-BE49-F238E27FC236}">
                  <a16:creationId xmlns:a16="http://schemas.microsoft.com/office/drawing/2014/main" id="{3F6F3ECE-6680-25A8-1BA8-FC4052228A72}"/>
                </a:ext>
              </a:extLst>
            </p:cNvPr>
            <p:cNvSpPr>
              <a:spLocks noChangeAspect="1"/>
            </p:cNvSpPr>
            <p:nvPr/>
          </p:nvSpPr>
          <p:spPr>
            <a:xfrm>
              <a:off x="7884150" y="229768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lowchart: Connector 84">
              <a:extLst>
                <a:ext uri="{FF2B5EF4-FFF2-40B4-BE49-F238E27FC236}">
                  <a16:creationId xmlns:a16="http://schemas.microsoft.com/office/drawing/2014/main" id="{6ABA3934-7670-60B9-CF87-2593728C13F2}"/>
                </a:ext>
              </a:extLst>
            </p:cNvPr>
            <p:cNvSpPr>
              <a:spLocks noChangeAspect="1"/>
            </p:cNvSpPr>
            <p:nvPr/>
          </p:nvSpPr>
          <p:spPr>
            <a:xfrm>
              <a:off x="7907373" y="3082918"/>
              <a:ext cx="164593" cy="164260"/>
            </a:xfrm>
            <a:prstGeom prst="mathPlus">
              <a:avLst/>
            </a:prstGeom>
            <a:solidFill>
              <a:schemeClr val="accent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3" name="Oval 172">
              <a:extLst>
                <a:ext uri="{FF2B5EF4-FFF2-40B4-BE49-F238E27FC236}">
                  <a16:creationId xmlns:a16="http://schemas.microsoft.com/office/drawing/2014/main" id="{5A2F6C0A-858B-D754-77F5-72491CB55225}"/>
                </a:ext>
              </a:extLst>
            </p:cNvPr>
            <p:cNvSpPr>
              <a:spLocks noChangeAspect="1"/>
            </p:cNvSpPr>
            <p:nvPr/>
          </p:nvSpPr>
          <p:spPr>
            <a:xfrm>
              <a:off x="7891405" y="307360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75EFE7F3-D044-4F38-D443-C450102A84B5}"/>
                </a:ext>
              </a:extLst>
            </p:cNvPr>
            <p:cNvSpPr>
              <a:spLocks noChangeAspect="1"/>
            </p:cNvSpPr>
            <p:nvPr/>
          </p:nvSpPr>
          <p:spPr>
            <a:xfrm>
              <a:off x="8698594" y="2189187"/>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D8164099-C4E2-CFF3-1E38-14E6099D6631}"/>
                </a:ext>
              </a:extLst>
            </p:cNvPr>
            <p:cNvSpPr>
              <a:spLocks noChangeAspect="1"/>
            </p:cNvSpPr>
            <p:nvPr/>
          </p:nvSpPr>
          <p:spPr>
            <a:xfrm>
              <a:off x="8577630" y="2516142"/>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a:extLst>
                <a:ext uri="{FF2B5EF4-FFF2-40B4-BE49-F238E27FC236}">
                  <a16:creationId xmlns:a16="http://schemas.microsoft.com/office/drawing/2014/main" id="{C149A2C5-F400-6041-CB76-29BCDC066240}"/>
                </a:ext>
              </a:extLst>
            </p:cNvPr>
            <p:cNvSpPr>
              <a:spLocks noChangeAspect="1"/>
            </p:cNvSpPr>
            <p:nvPr/>
          </p:nvSpPr>
          <p:spPr>
            <a:xfrm>
              <a:off x="9538837" y="2592968"/>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a:extLst>
                <a:ext uri="{FF2B5EF4-FFF2-40B4-BE49-F238E27FC236}">
                  <a16:creationId xmlns:a16="http://schemas.microsoft.com/office/drawing/2014/main" id="{F2B828C2-C8E2-F77A-C05D-190E97716254}"/>
                </a:ext>
              </a:extLst>
            </p:cNvPr>
            <p:cNvSpPr>
              <a:spLocks noChangeAspect="1"/>
            </p:cNvSpPr>
            <p:nvPr/>
          </p:nvSpPr>
          <p:spPr>
            <a:xfrm>
              <a:off x="9827023" y="2776094"/>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a:extLst>
                <a:ext uri="{FF2B5EF4-FFF2-40B4-BE49-F238E27FC236}">
                  <a16:creationId xmlns:a16="http://schemas.microsoft.com/office/drawing/2014/main" id="{9C7A0F60-CEC2-8488-D0B6-61096FACD296}"/>
                </a:ext>
              </a:extLst>
            </p:cNvPr>
            <p:cNvSpPr>
              <a:spLocks noChangeAspect="1"/>
            </p:cNvSpPr>
            <p:nvPr/>
          </p:nvSpPr>
          <p:spPr>
            <a:xfrm>
              <a:off x="9141425" y="3210149"/>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178">
              <a:extLst>
                <a:ext uri="{FF2B5EF4-FFF2-40B4-BE49-F238E27FC236}">
                  <a16:creationId xmlns:a16="http://schemas.microsoft.com/office/drawing/2014/main" id="{AE12C18A-733F-85CC-AAF3-CE6100A0832A}"/>
                </a:ext>
              </a:extLst>
            </p:cNvPr>
            <p:cNvSpPr>
              <a:spLocks noChangeAspect="1"/>
            </p:cNvSpPr>
            <p:nvPr/>
          </p:nvSpPr>
          <p:spPr>
            <a:xfrm>
              <a:off x="9016868" y="3723843"/>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a:extLst>
                <a:ext uri="{FF2B5EF4-FFF2-40B4-BE49-F238E27FC236}">
                  <a16:creationId xmlns:a16="http://schemas.microsoft.com/office/drawing/2014/main" id="{9F9C8032-DD53-757F-8771-87AC3FAED26A}"/>
                </a:ext>
              </a:extLst>
            </p:cNvPr>
            <p:cNvSpPr>
              <a:spLocks noChangeAspect="1"/>
            </p:cNvSpPr>
            <p:nvPr/>
          </p:nvSpPr>
          <p:spPr>
            <a:xfrm>
              <a:off x="10179158" y="3149645"/>
              <a:ext cx="201168" cy="201168"/>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lowchart: Connector 42">
              <a:extLst>
                <a:ext uri="{FF2B5EF4-FFF2-40B4-BE49-F238E27FC236}">
                  <a16:creationId xmlns:a16="http://schemas.microsoft.com/office/drawing/2014/main" id="{E2E444F5-0023-EC22-1933-4C7F52615B93}"/>
                </a:ext>
              </a:extLst>
            </p:cNvPr>
            <p:cNvSpPr>
              <a:spLocks noChangeAspect="1"/>
            </p:cNvSpPr>
            <p:nvPr/>
          </p:nvSpPr>
          <p:spPr>
            <a:xfrm>
              <a:off x="8868601" y="5326734"/>
              <a:ext cx="130571" cy="130571"/>
            </a:xfrm>
            <a:prstGeom prst="roundRect">
              <a:avLst/>
            </a:prstGeom>
            <a:solidFill>
              <a:srgbClr val="F1F4F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3" name="Rounded Rectangle 59">
              <a:extLst>
                <a:ext uri="{FF2B5EF4-FFF2-40B4-BE49-F238E27FC236}">
                  <a16:creationId xmlns:a16="http://schemas.microsoft.com/office/drawing/2014/main" id="{5870D9DF-45A5-0E5A-FABC-F3D2AEDA42C6}"/>
                </a:ext>
              </a:extLst>
            </p:cNvPr>
            <p:cNvSpPr>
              <a:spLocks noChangeAspect="1"/>
            </p:cNvSpPr>
            <p:nvPr/>
          </p:nvSpPr>
          <p:spPr>
            <a:xfrm>
              <a:off x="8868601" y="5617960"/>
              <a:ext cx="130571" cy="130307"/>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5" name="Rectangle 184">
              <a:extLst>
                <a:ext uri="{FF2B5EF4-FFF2-40B4-BE49-F238E27FC236}">
                  <a16:creationId xmlns:a16="http://schemas.microsoft.com/office/drawing/2014/main" id="{48EE2B20-24A9-9388-2A0F-0E182DD21D3C}"/>
                </a:ext>
              </a:extLst>
            </p:cNvPr>
            <p:cNvSpPr/>
            <p:nvPr/>
          </p:nvSpPr>
          <p:spPr>
            <a:xfrm>
              <a:off x="8714323" y="5938022"/>
              <a:ext cx="1846535" cy="623248"/>
            </a:xfrm>
            <a:prstGeom prst="rect">
              <a:avLst/>
            </a:prstGeom>
            <a:ln>
              <a:solidFill>
                <a:schemeClr val="tx1"/>
              </a:solidFill>
            </a:ln>
          </p:spPr>
          <p:txBody>
            <a:bodyPr wrap="square">
              <a:spAutoFit/>
            </a:bodyPr>
            <a:lstStyle/>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Approved</a:t>
              </a:r>
            </a:p>
            <a:p>
              <a:pPr>
                <a:spcAft>
                  <a:spcPts val="300"/>
                </a:spcAft>
              </a:pPr>
              <a:r>
                <a:rPr lang="en-US" sz="1600" dirty="0">
                  <a:solidFill>
                    <a:srgbClr val="232F3E"/>
                  </a:solidFill>
                  <a:ea typeface="Amazon Ember Light" panose="020B0403020204020204" pitchFamily="34" charset="0"/>
                  <a:cs typeface="Amazon Ember Light" panose="020B0403020204020204" pitchFamily="34" charset="0"/>
                </a:rPr>
                <a:t>      Not approved</a:t>
              </a:r>
            </a:p>
          </p:txBody>
        </p:sp>
        <p:sp>
          <p:nvSpPr>
            <p:cNvPr id="186" name="Flowchart: Connector 42">
              <a:extLst>
                <a:ext uri="{FF2B5EF4-FFF2-40B4-BE49-F238E27FC236}">
                  <a16:creationId xmlns:a16="http://schemas.microsoft.com/office/drawing/2014/main" id="{5D823BAB-5B12-5274-0484-6C8F26A2DA04}"/>
                </a:ext>
              </a:extLst>
            </p:cNvPr>
            <p:cNvSpPr>
              <a:spLocks noChangeAspect="1"/>
            </p:cNvSpPr>
            <p:nvPr/>
          </p:nvSpPr>
          <p:spPr>
            <a:xfrm>
              <a:off x="8880517" y="6037181"/>
              <a:ext cx="130571" cy="130571"/>
            </a:xfrm>
            <a:prstGeom prst="mathPlu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7" name="Minus 186">
              <a:extLst>
                <a:ext uri="{FF2B5EF4-FFF2-40B4-BE49-F238E27FC236}">
                  <a16:creationId xmlns:a16="http://schemas.microsoft.com/office/drawing/2014/main" id="{7477A626-FEF7-405D-34C1-32D87DB0E7EA}"/>
                </a:ext>
              </a:extLst>
            </p:cNvPr>
            <p:cNvSpPr>
              <a:spLocks noChangeAspect="1"/>
            </p:cNvSpPr>
            <p:nvPr/>
          </p:nvSpPr>
          <p:spPr>
            <a:xfrm>
              <a:off x="8880517" y="6331805"/>
              <a:ext cx="130571" cy="130307"/>
            </a:xfrm>
            <a:prstGeom prst="mathMinus">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3249913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58C4441-128F-432E-8C4A-C850ED1A0226}"/>
              </a:ext>
            </a:extLst>
          </p:cNvPr>
          <p:cNvSpPr>
            <a:spLocks noGrp="1"/>
          </p:cNvSpPr>
          <p:nvPr>
            <p:ph type="sldNum" idx="97"/>
          </p:nvPr>
        </p:nvSpPr>
        <p:spPr/>
        <p:txBody>
          <a:bodyPr/>
          <a:lstStyle/>
          <a:p>
            <a:fld id="{86A8BF56-6CB3-514C-9A64-F39D95C9E25B}" type="slidenum">
              <a:rPr lang="en-US" smtClean="0"/>
              <a:t>35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2800" dirty="0"/>
              <a:t>Source for related images: Model competing with another model</a:t>
            </a:r>
            <a:endParaRPr lang="en-US" sz="2800" dirty="0">
              <a:latin typeface="+mj-lt"/>
              <a:ea typeface="Amazon Ember" panose="020B0603020204020204" pitchFamily="34" charset="0"/>
              <a:cs typeface="Amazon Ember" panose="020B0603020204020204" pitchFamily="34" charset="0"/>
            </a:endParaRPr>
          </a:p>
        </p:txBody>
      </p:sp>
      <p:sp>
        <p:nvSpPr>
          <p:cNvPr id="4" name="Content Placeholder 3">
            <a:extLst>
              <a:ext uri="{FF2B5EF4-FFF2-40B4-BE49-F238E27FC236}">
                <a16:creationId xmlns:a16="http://schemas.microsoft.com/office/drawing/2014/main" id="{9E9354A0-FCC5-2528-B7A3-107485E7269E}"/>
              </a:ext>
            </a:extLst>
          </p:cNvPr>
          <p:cNvSpPr>
            <a:spLocks noGrp="1"/>
          </p:cNvSpPr>
          <p:nvPr>
            <p:ph idx="2"/>
          </p:nvPr>
        </p:nvSpPr>
        <p:spPr/>
        <p:txBody>
          <a:bodyPr/>
          <a:lstStyle/>
          <a:p>
            <a:endParaRPr lang="en-US"/>
          </a:p>
        </p:txBody>
      </p:sp>
      <p:grpSp>
        <p:nvGrpSpPr>
          <p:cNvPr id="5" name="Group 4">
            <a:extLst>
              <a:ext uri="{FF2B5EF4-FFF2-40B4-BE49-F238E27FC236}">
                <a16:creationId xmlns:a16="http://schemas.microsoft.com/office/drawing/2014/main" id="{EC0AA7A7-6655-BD6E-AE8E-A2C1723EEC97}"/>
              </a:ext>
            </a:extLst>
          </p:cNvPr>
          <p:cNvGrpSpPr/>
          <p:nvPr/>
        </p:nvGrpSpPr>
        <p:grpSpPr>
          <a:xfrm>
            <a:off x="5299728" y="4161867"/>
            <a:ext cx="496292" cy="2188828"/>
            <a:chOff x="5299728" y="3731410"/>
            <a:chExt cx="496292" cy="2820042"/>
          </a:xfrm>
          <a:effectLst>
            <a:outerShdw blurRad="50800" dist="38100" dir="2700000" algn="tl" rotWithShape="0">
              <a:prstClr val="black">
                <a:alpha val="40000"/>
              </a:prstClr>
            </a:outerShdw>
          </a:effectLst>
        </p:grpSpPr>
        <p:sp>
          <p:nvSpPr>
            <p:cNvPr id="20" name="Rectangle 19">
              <a:extLst>
                <a:ext uri="{FF2B5EF4-FFF2-40B4-BE49-F238E27FC236}">
                  <a16:creationId xmlns:a16="http://schemas.microsoft.com/office/drawing/2014/main" id="{39A37CD9-600C-3452-2394-E97EE212EAE1}"/>
                </a:ext>
              </a:extLst>
            </p:cNvPr>
            <p:cNvSpPr/>
            <p:nvPr/>
          </p:nvSpPr>
          <p:spPr>
            <a:xfrm>
              <a:off x="5299728" y="3731410"/>
              <a:ext cx="487271" cy="2820042"/>
            </a:xfrm>
            <a:prstGeom prst="rect">
              <a:avLst/>
            </a:prstGeom>
            <a:pattFill prst="wdUpDiag">
              <a:fgClr>
                <a:srgbClr val="015176"/>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2EB63B9-7351-27ED-7770-AA49FCAB4E0B}"/>
                </a:ext>
              </a:extLst>
            </p:cNvPr>
            <p:cNvSpPr/>
            <p:nvPr/>
          </p:nvSpPr>
          <p:spPr>
            <a:xfrm>
              <a:off x="5308749" y="3731410"/>
              <a:ext cx="487271" cy="28200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A88D12B-0501-D1F9-839E-F951F8D470B6}"/>
                  </a:ext>
                </a:extLst>
              </p:cNvPr>
              <p:cNvSpPr txBox="1"/>
              <p:nvPr/>
            </p:nvSpPr>
            <p:spPr>
              <a:xfrm>
                <a:off x="5158432" y="3572874"/>
                <a:ext cx="78790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chemeClr val="tx1"/>
                              </a:solidFill>
                              <a:latin typeface="Cambria Math" panose="02040503050406030204" pitchFamily="18" charset="0"/>
                            </a:rPr>
                          </m:ctrlPr>
                        </m:accPr>
                        <m:e>
                          <m:r>
                            <a:rPr lang="en-US" sz="2800" i="1">
                              <a:solidFill>
                                <a:schemeClr val="tx1"/>
                              </a:solidFill>
                              <a:latin typeface="Cambria Math" panose="02040503050406030204" pitchFamily="18" charset="0"/>
                            </a:rPr>
                            <m:t>𝑦</m:t>
                          </m:r>
                        </m:e>
                      </m:acc>
                      <m:r>
                        <a:rPr lang="en-US" sz="2800" b="0" i="1" baseline="-25000" smtClean="0">
                          <a:solidFill>
                            <a:schemeClr val="tx1"/>
                          </a:solidFill>
                          <a:latin typeface="Cambria Math" panose="02040503050406030204" pitchFamily="18" charset="0"/>
                        </a:rPr>
                        <m:t>𝑇</m:t>
                      </m:r>
                      <m:r>
                        <a:rPr lang="en-US" sz="2800" i="1" baseline="-25000">
                          <a:solidFill>
                            <a:schemeClr val="tx1"/>
                          </a:solidFill>
                          <a:latin typeface="Cambria Math" panose="02040503050406030204" pitchFamily="18" charset="0"/>
                        </a:rPr>
                        <m:t> </m:t>
                      </m:r>
                    </m:oMath>
                  </m:oMathPara>
                </a14:m>
                <a:endParaRPr lang="en-US" sz="2800" dirty="0"/>
              </a:p>
            </p:txBody>
          </p:sp>
        </mc:Choice>
        <mc:Fallback xmlns="">
          <p:sp>
            <p:nvSpPr>
              <p:cNvPr id="22" name="TextBox 21">
                <a:extLst>
                  <a:ext uri="{FF2B5EF4-FFF2-40B4-BE49-F238E27FC236}">
                    <a16:creationId xmlns:a16="http://schemas.microsoft.com/office/drawing/2014/main" id="{2A88D12B-0501-D1F9-839E-F951F8D470B6}"/>
                  </a:ext>
                </a:extLst>
              </p:cNvPr>
              <p:cNvSpPr txBox="1">
                <a:spLocks noRot="1" noChangeAspect="1" noMove="1" noResize="1" noEditPoints="1" noAdjustHandles="1" noChangeArrowheads="1" noChangeShapeType="1" noTextEdit="1"/>
              </p:cNvSpPr>
              <p:nvPr/>
            </p:nvSpPr>
            <p:spPr>
              <a:xfrm>
                <a:off x="5158432" y="3572874"/>
                <a:ext cx="787903" cy="523220"/>
              </a:xfrm>
              <a:prstGeom prst="rect">
                <a:avLst/>
              </a:prstGeom>
              <a:blipFill>
                <a:blip r:embed="rId6"/>
                <a:stretch>
                  <a:fillRect t="-7143" b="-33333"/>
                </a:stretch>
              </a:blipFill>
            </p:spPr>
            <p:txBody>
              <a:bodyPr/>
              <a:lstStyle/>
              <a:p>
                <a:r>
                  <a:rPr lang="en-US">
                    <a:noFill/>
                  </a:rPr>
                  <a:t> </a:t>
                </a:r>
              </a:p>
            </p:txBody>
          </p:sp>
        </mc:Fallback>
      </mc:AlternateContent>
      <p:sp>
        <p:nvSpPr>
          <p:cNvPr id="23" name="Right Arrow 22">
            <a:extLst>
              <a:ext uri="{FF2B5EF4-FFF2-40B4-BE49-F238E27FC236}">
                <a16:creationId xmlns:a16="http://schemas.microsoft.com/office/drawing/2014/main" id="{9D2C4F70-5387-5443-DE4C-0C8AAD129D6F}"/>
              </a:ext>
            </a:extLst>
          </p:cNvPr>
          <p:cNvSpPr/>
          <p:nvPr/>
        </p:nvSpPr>
        <p:spPr>
          <a:xfrm>
            <a:off x="3490248" y="5062431"/>
            <a:ext cx="1272779" cy="535259"/>
          </a:xfrm>
          <a:prstGeom prst="rightArrow">
            <a:avLst/>
          </a:prstGeom>
          <a:solidFill>
            <a:schemeClr val="tx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F67156BA-91AE-3DCA-F8FD-F2024701FB2D}"/>
              </a:ext>
            </a:extLst>
          </p:cNvPr>
          <p:cNvGrpSpPr/>
          <p:nvPr/>
        </p:nvGrpSpPr>
        <p:grpSpPr>
          <a:xfrm>
            <a:off x="10785234" y="4096094"/>
            <a:ext cx="496377" cy="2254601"/>
            <a:chOff x="7132728" y="3731410"/>
            <a:chExt cx="496377" cy="2820042"/>
          </a:xfrm>
          <a:pattFill prst="wdUpDiag">
            <a:fgClr>
              <a:srgbClr val="DF2A5D"/>
            </a:fgClr>
            <a:bgClr>
              <a:schemeClr val="bg1"/>
            </a:bgClr>
          </a:pattFill>
          <a:effectLst>
            <a:outerShdw blurRad="50800" dist="38100" dir="2700000" algn="tl" rotWithShape="0">
              <a:prstClr val="black">
                <a:alpha val="40000"/>
              </a:prstClr>
            </a:outerShdw>
          </a:effectLst>
        </p:grpSpPr>
        <p:sp>
          <p:nvSpPr>
            <p:cNvPr id="24" name="Rectangle 23">
              <a:extLst>
                <a:ext uri="{FF2B5EF4-FFF2-40B4-BE49-F238E27FC236}">
                  <a16:creationId xmlns:a16="http://schemas.microsoft.com/office/drawing/2014/main" id="{613CD4AB-624A-795F-C400-9CF2EF742483}"/>
                </a:ext>
              </a:extLst>
            </p:cNvPr>
            <p:cNvSpPr/>
            <p:nvPr/>
          </p:nvSpPr>
          <p:spPr>
            <a:xfrm>
              <a:off x="7141834" y="3731410"/>
              <a:ext cx="487271" cy="28200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E8F607D-AB66-FE8B-D217-C61E1ACA3F20}"/>
                </a:ext>
              </a:extLst>
            </p:cNvPr>
            <p:cNvSpPr/>
            <p:nvPr/>
          </p:nvSpPr>
          <p:spPr>
            <a:xfrm>
              <a:off x="7132728" y="3731410"/>
              <a:ext cx="487271" cy="2820042"/>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C94241EE-8555-1498-407A-0A5BE1709C2B}"/>
                  </a:ext>
                </a:extLst>
              </p:cNvPr>
              <p:cNvSpPr/>
              <p:nvPr/>
            </p:nvSpPr>
            <p:spPr>
              <a:xfrm>
                <a:off x="6925536" y="4299992"/>
                <a:ext cx="1692025" cy="1692025"/>
              </a:xfrm>
              <a:prstGeom prst="ellipse">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600" i="1" smtClean="0">
                          <a:solidFill>
                            <a:schemeClr val="tx1"/>
                          </a:solidFill>
                          <a:latin typeface="Cambria Math" panose="02040503050406030204" pitchFamily="18" charset="0"/>
                        </a:rPr>
                        <m:t>𝑀</m:t>
                      </m:r>
                      <m:r>
                        <a:rPr lang="en-US" sz="3600" b="0" i="1" baseline="-25000" smtClean="0">
                          <a:solidFill>
                            <a:schemeClr val="tx1"/>
                          </a:solidFill>
                          <a:latin typeface="Cambria Math" panose="02040503050406030204" pitchFamily="18" charset="0"/>
                        </a:rPr>
                        <m:t>𝑉</m:t>
                      </m:r>
                    </m:oMath>
                  </m:oMathPara>
                </a14:m>
                <a:endParaRPr lang="en-US" sz="3600" baseline="-25000" dirty="0">
                  <a:solidFill>
                    <a:schemeClr val="tx1"/>
                  </a:solidFill>
                </a:endParaRPr>
              </a:p>
            </p:txBody>
          </p:sp>
        </mc:Choice>
        <mc:Fallback xmlns="">
          <p:sp>
            <p:nvSpPr>
              <p:cNvPr id="26" name="Oval 25">
                <a:extLst>
                  <a:ext uri="{FF2B5EF4-FFF2-40B4-BE49-F238E27FC236}">
                    <a16:creationId xmlns:a16="http://schemas.microsoft.com/office/drawing/2014/main" id="{C94241EE-8555-1498-407A-0A5BE1709C2B}"/>
                  </a:ext>
                </a:extLst>
              </p:cNvPr>
              <p:cNvSpPr>
                <a:spLocks noRot="1" noChangeAspect="1" noMove="1" noResize="1" noEditPoints="1" noAdjustHandles="1" noChangeArrowheads="1" noChangeShapeType="1" noTextEdit="1"/>
              </p:cNvSpPr>
              <p:nvPr/>
            </p:nvSpPr>
            <p:spPr>
              <a:xfrm>
                <a:off x="6925536" y="4299992"/>
                <a:ext cx="1692025" cy="1692025"/>
              </a:xfrm>
              <a:prstGeom prst="ellipse">
                <a:avLst/>
              </a:prstGeom>
              <a:blipFill>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6D574D4-6C60-A7E9-3341-761148B856F7}"/>
                  </a:ext>
                </a:extLst>
              </p:cNvPr>
              <p:cNvSpPr txBox="1"/>
              <p:nvPr/>
            </p:nvSpPr>
            <p:spPr>
              <a:xfrm>
                <a:off x="10639472" y="3539343"/>
                <a:ext cx="78790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r>
                        <a:rPr lang="en-US" sz="2800" i="1" baseline="-25000">
                          <a:latin typeface="Cambria Math" panose="02040503050406030204" pitchFamily="18" charset="0"/>
                        </a:rPr>
                        <m:t>𝐴</m:t>
                      </m:r>
                    </m:oMath>
                  </m:oMathPara>
                </a14:m>
                <a:endParaRPr lang="en-US" sz="2800" dirty="0"/>
              </a:p>
            </p:txBody>
          </p:sp>
        </mc:Choice>
        <mc:Fallback xmlns="">
          <p:sp>
            <p:nvSpPr>
              <p:cNvPr id="27" name="TextBox 26">
                <a:extLst>
                  <a:ext uri="{FF2B5EF4-FFF2-40B4-BE49-F238E27FC236}">
                    <a16:creationId xmlns:a16="http://schemas.microsoft.com/office/drawing/2014/main" id="{96D574D4-6C60-A7E9-3341-761148B856F7}"/>
                  </a:ext>
                </a:extLst>
              </p:cNvPr>
              <p:cNvSpPr txBox="1">
                <a:spLocks noRot="1" noChangeAspect="1" noMove="1" noResize="1" noEditPoints="1" noAdjustHandles="1" noChangeArrowheads="1" noChangeShapeType="1" noTextEdit="1"/>
              </p:cNvSpPr>
              <p:nvPr/>
            </p:nvSpPr>
            <p:spPr>
              <a:xfrm>
                <a:off x="10639472" y="3539343"/>
                <a:ext cx="787903" cy="523220"/>
              </a:xfrm>
              <a:prstGeom prst="rect">
                <a:avLst/>
              </a:prstGeom>
              <a:blipFill>
                <a:blip r:embed="rId8"/>
                <a:stretch>
                  <a:fillRect t="-4762" b="-4762"/>
                </a:stretch>
              </a:blipFill>
            </p:spPr>
            <p:txBody>
              <a:bodyPr/>
              <a:lstStyle/>
              <a:p>
                <a:r>
                  <a:rPr lang="en-US">
                    <a:noFill/>
                  </a:rPr>
                  <a:t> </a:t>
                </a:r>
              </a:p>
            </p:txBody>
          </p:sp>
        </mc:Fallback>
      </mc:AlternateContent>
      <p:sp>
        <p:nvSpPr>
          <p:cNvPr id="28" name="Right Brace 27">
            <a:extLst>
              <a:ext uri="{FF2B5EF4-FFF2-40B4-BE49-F238E27FC236}">
                <a16:creationId xmlns:a16="http://schemas.microsoft.com/office/drawing/2014/main" id="{8D4D7B22-3FA1-C2F6-D6A4-6F00C900182A}"/>
              </a:ext>
            </a:extLst>
          </p:cNvPr>
          <p:cNvSpPr/>
          <p:nvPr/>
        </p:nvSpPr>
        <p:spPr>
          <a:xfrm>
            <a:off x="6007765" y="4192455"/>
            <a:ext cx="487271" cy="215824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Right Arrow 28">
            <a:extLst>
              <a:ext uri="{FF2B5EF4-FFF2-40B4-BE49-F238E27FC236}">
                <a16:creationId xmlns:a16="http://schemas.microsoft.com/office/drawing/2014/main" id="{66CAFAA7-4C22-D19B-1121-FB054A9F1FD5}"/>
              </a:ext>
            </a:extLst>
          </p:cNvPr>
          <p:cNvSpPr/>
          <p:nvPr/>
        </p:nvSpPr>
        <p:spPr>
          <a:xfrm>
            <a:off x="9000377" y="4884234"/>
            <a:ext cx="1272779" cy="535259"/>
          </a:xfrm>
          <a:prstGeom prst="rightArrow">
            <a:avLst/>
          </a:prstGeom>
          <a:solidFill>
            <a:schemeClr val="tx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DBE32C95-FB1E-2968-6C0D-DC3B460FB013}"/>
                  </a:ext>
                </a:extLst>
              </p:cNvPr>
              <p:cNvSpPr/>
              <p:nvPr/>
            </p:nvSpPr>
            <p:spPr>
              <a:xfrm>
                <a:off x="1659492" y="4476105"/>
                <a:ext cx="1692025" cy="1692025"/>
              </a:xfrm>
              <a:prstGeom prst="ellipse">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600" i="1">
                          <a:solidFill>
                            <a:schemeClr val="tx1"/>
                          </a:solidFill>
                          <a:latin typeface="Cambria Math" panose="02040503050406030204" pitchFamily="18" charset="0"/>
                        </a:rPr>
                        <m:t>𝑀</m:t>
                      </m:r>
                      <m:r>
                        <a:rPr lang="en-US" sz="3600" i="1" baseline="-25000">
                          <a:solidFill>
                            <a:schemeClr val="tx1"/>
                          </a:solidFill>
                          <a:latin typeface="Cambria Math" panose="02040503050406030204" pitchFamily="18" charset="0"/>
                        </a:rPr>
                        <m:t>𝑇</m:t>
                      </m:r>
                    </m:oMath>
                  </m:oMathPara>
                </a14:m>
                <a:endParaRPr lang="en-US" sz="3600" b="1" baseline="-25000" dirty="0">
                  <a:solidFill>
                    <a:schemeClr val="tx1"/>
                  </a:solidFill>
                </a:endParaRPr>
              </a:p>
            </p:txBody>
          </p:sp>
        </mc:Choice>
        <mc:Fallback xmlns="">
          <p:sp>
            <p:nvSpPr>
              <p:cNvPr id="45" name="Oval 44">
                <a:extLst>
                  <a:ext uri="{FF2B5EF4-FFF2-40B4-BE49-F238E27FC236}">
                    <a16:creationId xmlns:a16="http://schemas.microsoft.com/office/drawing/2014/main" id="{DBE32C95-FB1E-2968-6C0D-DC3B460FB013}"/>
                  </a:ext>
                </a:extLst>
              </p:cNvPr>
              <p:cNvSpPr>
                <a:spLocks noRot="1" noChangeAspect="1" noMove="1" noResize="1" noEditPoints="1" noAdjustHandles="1" noChangeArrowheads="1" noChangeShapeType="1" noTextEdit="1"/>
              </p:cNvSpPr>
              <p:nvPr/>
            </p:nvSpPr>
            <p:spPr>
              <a:xfrm>
                <a:off x="1659492" y="4476105"/>
                <a:ext cx="1692025" cy="1692025"/>
              </a:xfrm>
              <a:prstGeom prst="ellipse">
                <a:avLst/>
              </a:prstGeom>
              <a:blipFill>
                <a:blip r:embed="rId9"/>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grpSp>
        <p:nvGrpSpPr>
          <p:cNvPr id="46" name="Group 45" descr="Output column from model is used as input for another model that aims to predict a new column for the sensitive attribute. ">
            <a:extLst>
              <a:ext uri="{FF2B5EF4-FFF2-40B4-BE49-F238E27FC236}">
                <a16:creationId xmlns:a16="http://schemas.microsoft.com/office/drawing/2014/main" id="{90A47CBF-6B76-8C89-5FA7-D2E30BE05DD8}"/>
              </a:ext>
            </a:extLst>
          </p:cNvPr>
          <p:cNvGrpSpPr/>
          <p:nvPr/>
        </p:nvGrpSpPr>
        <p:grpSpPr>
          <a:xfrm>
            <a:off x="794464" y="1535882"/>
            <a:ext cx="3445250" cy="2246769"/>
            <a:chOff x="3488450" y="1233886"/>
            <a:chExt cx="2094608" cy="1714500"/>
          </a:xfrm>
          <a:effectLst>
            <a:outerShdw blurRad="50800" dist="38100" dir="2700000" algn="tl" rotWithShape="0">
              <a:prstClr val="black">
                <a:alpha val="40000"/>
              </a:prstClr>
            </a:outerShdw>
          </a:effectLst>
        </p:grpSpPr>
        <p:sp>
          <p:nvSpPr>
            <p:cNvPr id="47" name="Rectangle 46">
              <a:extLst>
                <a:ext uri="{FF2B5EF4-FFF2-40B4-BE49-F238E27FC236}">
                  <a16:creationId xmlns:a16="http://schemas.microsoft.com/office/drawing/2014/main" id="{4D8B682F-6F87-FD72-043C-8FEC42C3C400}"/>
                </a:ext>
              </a:extLst>
            </p:cNvPr>
            <p:cNvSpPr/>
            <p:nvPr/>
          </p:nvSpPr>
          <p:spPr>
            <a:xfrm>
              <a:off x="5286812" y="1233886"/>
              <a:ext cx="296246" cy="1714500"/>
            </a:xfrm>
            <a:prstGeom prst="rect">
              <a:avLst/>
            </a:prstGeom>
            <a:solidFill>
              <a:srgbClr val="0052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48" name="Rectangle 47">
              <a:extLst>
                <a:ext uri="{FF2B5EF4-FFF2-40B4-BE49-F238E27FC236}">
                  <a16:creationId xmlns:a16="http://schemas.microsoft.com/office/drawing/2014/main" id="{3F14F23D-D5E3-231E-092D-FDA40ECF11ED}"/>
                </a:ext>
              </a:extLst>
            </p:cNvPr>
            <p:cNvSpPr/>
            <p:nvPr/>
          </p:nvSpPr>
          <p:spPr>
            <a:xfrm>
              <a:off x="4084069" y="1233886"/>
              <a:ext cx="296246" cy="1714500"/>
            </a:xfrm>
            <a:prstGeom prst="rect">
              <a:avLst/>
            </a:prstGeom>
            <a:solidFill>
              <a:srgbClr val="DF2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1D92F380-AD9C-46A4-8CD1-5915867B5069}"/>
                </a:ext>
              </a:extLst>
            </p:cNvPr>
            <p:cNvSpPr/>
            <p:nvPr/>
          </p:nvSpPr>
          <p:spPr>
            <a:xfrm>
              <a:off x="3488450" y="1233886"/>
              <a:ext cx="296246" cy="17145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1B664A5-8D08-4A1C-C814-07548635CB7F}"/>
                </a:ext>
              </a:extLst>
            </p:cNvPr>
            <p:cNvSpPr/>
            <p:nvPr/>
          </p:nvSpPr>
          <p:spPr>
            <a:xfrm>
              <a:off x="3789559" y="1233886"/>
              <a:ext cx="296246" cy="17145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5739AB46-D92D-0112-8DE8-3E23B02E4BB1}"/>
                </a:ext>
              </a:extLst>
            </p:cNvPr>
            <p:cNvSpPr/>
            <p:nvPr/>
          </p:nvSpPr>
          <p:spPr>
            <a:xfrm>
              <a:off x="4090725" y="1233886"/>
              <a:ext cx="296246" cy="17145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EFCD5F1-A861-882C-04E3-FB225ABF6786}"/>
                </a:ext>
              </a:extLst>
            </p:cNvPr>
            <p:cNvSpPr/>
            <p:nvPr/>
          </p:nvSpPr>
          <p:spPr>
            <a:xfrm>
              <a:off x="4387746" y="1233886"/>
              <a:ext cx="296246" cy="17145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32084DFF-6D42-0863-9D51-7B643B2B939E}"/>
                </a:ext>
              </a:extLst>
            </p:cNvPr>
            <p:cNvSpPr/>
            <p:nvPr/>
          </p:nvSpPr>
          <p:spPr>
            <a:xfrm>
              <a:off x="4683765" y="1233886"/>
              <a:ext cx="296246" cy="17145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4644025-8788-3374-0A0D-5B3613F3FFF2}"/>
                </a:ext>
              </a:extLst>
            </p:cNvPr>
            <p:cNvSpPr/>
            <p:nvPr/>
          </p:nvSpPr>
          <p:spPr>
            <a:xfrm>
              <a:off x="4979784" y="1233886"/>
              <a:ext cx="296246" cy="17145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3F6072F2-AD35-69D5-D2A2-5DDE3F6CCD0B}"/>
                </a:ext>
              </a:extLst>
            </p:cNvPr>
            <p:cNvSpPr/>
            <p:nvPr/>
          </p:nvSpPr>
          <p:spPr>
            <a:xfrm>
              <a:off x="5275803" y="1233886"/>
              <a:ext cx="296246" cy="17145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Right Brace 55">
            <a:extLst>
              <a:ext uri="{FF2B5EF4-FFF2-40B4-BE49-F238E27FC236}">
                <a16:creationId xmlns:a16="http://schemas.microsoft.com/office/drawing/2014/main" id="{A2A41BF6-8EF0-68BB-21D4-3BD56E8E6966}"/>
              </a:ext>
            </a:extLst>
          </p:cNvPr>
          <p:cNvSpPr/>
          <p:nvPr/>
        </p:nvSpPr>
        <p:spPr>
          <a:xfrm rot="5400000">
            <a:off x="2240405" y="2411105"/>
            <a:ext cx="535259" cy="342714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149674C-9D15-E031-3F65-6E2718790116}"/>
                  </a:ext>
                </a:extLst>
              </p:cNvPr>
              <p:cNvSpPr txBox="1"/>
              <p:nvPr/>
            </p:nvSpPr>
            <p:spPr>
              <a:xfrm>
                <a:off x="1530062" y="976570"/>
                <a:ext cx="975443"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baseline="-25000" smtClean="0">
                          <a:latin typeface="Cambria Math" panose="02040503050406030204" pitchFamily="18" charset="0"/>
                        </a:rPr>
                        <m:t>𝐴</m:t>
                      </m:r>
                    </m:oMath>
                  </m:oMathPara>
                </a14:m>
                <a:endParaRPr lang="en-US" sz="2000" b="1" baseline="-25000" dirty="0"/>
              </a:p>
            </p:txBody>
          </p:sp>
        </mc:Choice>
        <mc:Fallback xmlns="">
          <p:sp>
            <p:nvSpPr>
              <p:cNvPr id="57" name="TextBox 56">
                <a:extLst>
                  <a:ext uri="{FF2B5EF4-FFF2-40B4-BE49-F238E27FC236}">
                    <a16:creationId xmlns:a16="http://schemas.microsoft.com/office/drawing/2014/main" id="{9149674C-9D15-E031-3F65-6E2718790116}"/>
                  </a:ext>
                </a:extLst>
              </p:cNvPr>
              <p:cNvSpPr txBox="1">
                <a:spLocks noRot="1" noChangeAspect="1" noMove="1" noResize="1" noEditPoints="1" noAdjustHandles="1" noChangeArrowheads="1" noChangeShapeType="1" noTextEdit="1"/>
              </p:cNvSpPr>
              <p:nvPr/>
            </p:nvSpPr>
            <p:spPr>
              <a:xfrm>
                <a:off x="1530062" y="976570"/>
                <a:ext cx="975443" cy="523220"/>
              </a:xfrm>
              <a:prstGeom prst="rect">
                <a:avLst/>
              </a:prstGeom>
              <a:blipFill>
                <a:blip r:embed="rId10"/>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4691D52-D0B5-4BE9-805B-606579FEEE5F}"/>
                  </a:ext>
                </a:extLst>
              </p:cNvPr>
              <p:cNvSpPr txBox="1"/>
              <p:nvPr/>
            </p:nvSpPr>
            <p:spPr>
              <a:xfrm>
                <a:off x="3490248" y="976570"/>
                <a:ext cx="97544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i="1" baseline="-25000">
                          <a:latin typeface="Cambria Math" panose="02040503050406030204" pitchFamily="18" charset="0"/>
                        </a:rPr>
                        <m:t>𝑇</m:t>
                      </m:r>
                      <m:r>
                        <a:rPr lang="en-US" sz="2800" i="1" baseline="-25000">
                          <a:latin typeface="Cambria Math" panose="02040503050406030204" pitchFamily="18" charset="0"/>
                        </a:rPr>
                        <m:t> </m:t>
                      </m:r>
                    </m:oMath>
                  </m:oMathPara>
                </a14:m>
                <a:endParaRPr lang="en-US" sz="2800" dirty="0"/>
              </a:p>
            </p:txBody>
          </p:sp>
        </mc:Choice>
        <mc:Fallback xmlns="">
          <p:sp>
            <p:nvSpPr>
              <p:cNvPr id="58" name="TextBox 57">
                <a:extLst>
                  <a:ext uri="{FF2B5EF4-FFF2-40B4-BE49-F238E27FC236}">
                    <a16:creationId xmlns:a16="http://schemas.microsoft.com/office/drawing/2014/main" id="{64691D52-D0B5-4BE9-805B-606579FEEE5F}"/>
                  </a:ext>
                </a:extLst>
              </p:cNvPr>
              <p:cNvSpPr txBox="1">
                <a:spLocks noRot="1" noChangeAspect="1" noMove="1" noResize="1" noEditPoints="1" noAdjustHandles="1" noChangeArrowheads="1" noChangeShapeType="1" noTextEdit="1"/>
              </p:cNvSpPr>
              <p:nvPr/>
            </p:nvSpPr>
            <p:spPr>
              <a:xfrm>
                <a:off x="3490248" y="976570"/>
                <a:ext cx="975443" cy="523220"/>
              </a:xfrm>
              <a:prstGeom prst="rect">
                <a:avLst/>
              </a:prstGeom>
              <a:blipFill>
                <a:blip r:embed="rId11"/>
                <a:stretch>
                  <a:fillRect b="-32558"/>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50917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A6A339-F9AD-B945-ADB9-CAE0D23DEC1F}"/>
              </a:ext>
            </a:extLst>
          </p:cNvPr>
          <p:cNvSpPr>
            <a:spLocks noGrp="1"/>
          </p:cNvSpPr>
          <p:nvPr>
            <p:ph type="sldNum" idx="97"/>
          </p:nvPr>
        </p:nvSpPr>
        <p:spPr/>
        <p:txBody>
          <a:bodyPr/>
          <a:lstStyle/>
          <a:p>
            <a:fld id="{2613A35D-97EF-7A48-AACF-97D95E22C11E}" type="slidenum">
              <a:rPr lang="en-US" smtClean="0"/>
              <a:pPr/>
              <a:t>36</a:t>
            </a:fld>
            <a:endParaRPr lang="en-US" dirty="0"/>
          </a:p>
        </p:txBody>
      </p:sp>
      <p:sp>
        <p:nvSpPr>
          <p:cNvPr id="6" name="Title 5">
            <a:extLst>
              <a:ext uri="{FF2B5EF4-FFF2-40B4-BE49-F238E27FC236}">
                <a16:creationId xmlns:a16="http://schemas.microsoft.com/office/drawing/2014/main" id="{259BC3E0-EC73-2C45-84E6-5F50FE046660}"/>
              </a:ext>
            </a:extLst>
          </p:cNvPr>
          <p:cNvSpPr>
            <a:spLocks noGrp="1"/>
          </p:cNvSpPr>
          <p:nvPr>
            <p:ph type="title" idx="1"/>
          </p:nvPr>
        </p:nvSpPr>
        <p:spPr/>
        <p:txBody>
          <a:bodyPr>
            <a:normAutofit fontScale="90000"/>
          </a:bodyPr>
          <a:lstStyle/>
          <a:p>
            <a:r>
              <a:rPr lang="en-US" dirty="0"/>
              <a:t>Source graphic: Equal opportunity for different groups</a:t>
            </a:r>
          </a:p>
        </p:txBody>
      </p:sp>
      <p:sp>
        <p:nvSpPr>
          <p:cNvPr id="4" name="Content Placeholder 3">
            <a:extLst>
              <a:ext uri="{FF2B5EF4-FFF2-40B4-BE49-F238E27FC236}">
                <a16:creationId xmlns:a16="http://schemas.microsoft.com/office/drawing/2014/main" id="{642E6F16-54D6-2BF1-116C-AF6576D7290C}"/>
              </a:ext>
            </a:extLst>
          </p:cNvPr>
          <p:cNvSpPr>
            <a:spLocks noGrp="1"/>
          </p:cNvSpPr>
          <p:nvPr>
            <p:ph idx="2"/>
          </p:nvPr>
        </p:nvSpPr>
        <p:spPr/>
        <p:txBody>
          <a:bodyPr/>
          <a:lstStyle/>
          <a:p>
            <a:endParaRPr lang="en-US"/>
          </a:p>
        </p:txBody>
      </p:sp>
      <p:graphicFrame>
        <p:nvGraphicFramePr>
          <p:cNvPr id="13" name="Chart 12">
            <a:extLst>
              <a:ext uri="{FF2B5EF4-FFF2-40B4-BE49-F238E27FC236}">
                <a16:creationId xmlns:a16="http://schemas.microsoft.com/office/drawing/2014/main" id="{0F801CFD-CB4C-4E4A-BB79-445678373F0E}"/>
              </a:ext>
            </a:extLst>
          </p:cNvPr>
          <p:cNvGraphicFramePr/>
          <p:nvPr>
            <p:extLst>
              <p:ext uri="{D42A27DB-BD31-4B8C-83A1-F6EECF244321}">
                <p14:modId xmlns:p14="http://schemas.microsoft.com/office/powerpoint/2010/main" val="803151244"/>
              </p:ext>
            </p:extLst>
          </p:nvPr>
        </p:nvGraphicFramePr>
        <p:xfrm>
          <a:off x="6362481" y="2249850"/>
          <a:ext cx="5470097" cy="39568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35BA997A-6A9B-4FC5-BE4C-51AA2DA11F89}"/>
              </a:ext>
            </a:extLst>
          </p:cNvPr>
          <p:cNvGraphicFramePr/>
          <p:nvPr>
            <p:extLst>
              <p:ext uri="{D42A27DB-BD31-4B8C-83A1-F6EECF244321}">
                <p14:modId xmlns:p14="http://schemas.microsoft.com/office/powerpoint/2010/main" val="609603945"/>
              </p:ext>
            </p:extLst>
          </p:nvPr>
        </p:nvGraphicFramePr>
        <p:xfrm>
          <a:off x="359423" y="2249850"/>
          <a:ext cx="5470097" cy="3956890"/>
        </p:xfrm>
        <a:graphic>
          <a:graphicData uri="http://schemas.openxmlformats.org/drawingml/2006/chart">
            <c:chart xmlns:c="http://schemas.openxmlformats.org/drawingml/2006/chart" xmlns:r="http://schemas.openxmlformats.org/officeDocument/2006/relationships" r:id="rId5"/>
          </a:graphicData>
        </a:graphic>
      </p:graphicFrame>
      <p:grpSp>
        <p:nvGrpSpPr>
          <p:cNvPr id="2" name="Group 1">
            <a:extLst>
              <a:ext uri="{FF2B5EF4-FFF2-40B4-BE49-F238E27FC236}">
                <a16:creationId xmlns:a16="http://schemas.microsoft.com/office/drawing/2014/main" id="{1CF2B4B9-ED5C-CCDB-E6C3-08D5982738AC}"/>
              </a:ext>
            </a:extLst>
          </p:cNvPr>
          <p:cNvGrpSpPr/>
          <p:nvPr/>
        </p:nvGrpSpPr>
        <p:grpSpPr>
          <a:xfrm>
            <a:off x="5039704" y="5506019"/>
            <a:ext cx="6134664" cy="548640"/>
            <a:chOff x="5039704" y="5506019"/>
            <a:chExt cx="6134664" cy="548640"/>
          </a:xfrm>
        </p:grpSpPr>
        <p:cxnSp>
          <p:nvCxnSpPr>
            <p:cNvPr id="15" name="Connector: Elbow 41">
              <a:extLst>
                <a:ext uri="{FF2B5EF4-FFF2-40B4-BE49-F238E27FC236}">
                  <a16:creationId xmlns:a16="http://schemas.microsoft.com/office/drawing/2014/main" id="{591F1210-B203-43A9-BE7A-B8B908EFAB38}"/>
                </a:ext>
              </a:extLst>
            </p:cNvPr>
            <p:cNvCxnSpPr>
              <a:cxnSpLocks/>
            </p:cNvCxnSpPr>
            <p:nvPr/>
          </p:nvCxnSpPr>
          <p:spPr>
            <a:xfrm flipV="1">
              <a:off x="8431168" y="5506019"/>
              <a:ext cx="2743200" cy="548640"/>
            </a:xfrm>
            <a:prstGeom prst="bentConnector2">
              <a:avLst/>
            </a:prstGeom>
            <a:ln w="12700">
              <a:solidFill>
                <a:schemeClr val="tx1"/>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cxnSp>
          <p:nvCxnSpPr>
            <p:cNvPr id="16" name="Connector: Elbow 41">
              <a:extLst>
                <a:ext uri="{FF2B5EF4-FFF2-40B4-BE49-F238E27FC236}">
                  <a16:creationId xmlns:a16="http://schemas.microsoft.com/office/drawing/2014/main" id="{D0725A2D-3B1E-4CA0-BE02-32291FC8527C}"/>
                </a:ext>
              </a:extLst>
            </p:cNvPr>
            <p:cNvCxnSpPr>
              <a:cxnSpLocks/>
            </p:cNvCxnSpPr>
            <p:nvPr/>
          </p:nvCxnSpPr>
          <p:spPr>
            <a:xfrm flipH="1" flipV="1">
              <a:off x="5039704" y="5506019"/>
              <a:ext cx="2743200" cy="548640"/>
            </a:xfrm>
            <a:prstGeom prst="bentConnector2">
              <a:avLst/>
            </a:prstGeom>
            <a:ln w="12700">
              <a:solidFill>
                <a:schemeClr val="tx1"/>
              </a:solidFill>
              <a:tailEnd type="arrow" w="lg"/>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425E3DB6-FE6A-4C38-B404-482BBB8B2263}"/>
              </a:ext>
            </a:extLst>
          </p:cNvPr>
          <p:cNvSpPr/>
          <p:nvPr/>
        </p:nvSpPr>
        <p:spPr>
          <a:xfrm>
            <a:off x="6634490" y="5733074"/>
            <a:ext cx="2945092" cy="627785"/>
          </a:xfrm>
          <a:prstGeom prst="rect">
            <a:avLst/>
          </a:prstGeom>
          <a:solidFill>
            <a:schemeClr val="bg1"/>
          </a:solidFill>
          <a:ln w="12700">
            <a:solidFill>
              <a:srgbClr val="232F3E"/>
            </a:solidFill>
            <a:tailEnd type="arrow" w="lg"/>
          </a:ln>
          <a:effectLst>
            <a:outerShdw blurRad="63500" dist="53881" dir="2700016" rotWithShape="0">
              <a:srgbClr val="232F3E">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Same percent approved of those that could pay back</a:t>
            </a:r>
          </a:p>
        </p:txBody>
      </p:sp>
    </p:spTree>
    <p:custDataLst>
      <p:tags r:id="rId1"/>
    </p:custDataLst>
    <p:extLst>
      <p:ext uri="{BB962C8B-B14F-4D97-AF65-F5344CB8AC3E}">
        <p14:creationId xmlns:p14="http://schemas.microsoft.com/office/powerpoint/2010/main" val="1167516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D6956B-0A35-44AC-A718-F7FA6C2024CE}"/>
              </a:ext>
            </a:extLst>
          </p:cNvPr>
          <p:cNvSpPr>
            <a:spLocks noGrp="1"/>
          </p:cNvSpPr>
          <p:nvPr>
            <p:ph type="sldNum" idx="97"/>
          </p:nvPr>
        </p:nvSpPr>
        <p:spPr/>
        <p:txBody>
          <a:bodyPr/>
          <a:lstStyle/>
          <a:p>
            <a:fld id="{86A8BF56-6CB3-514C-9A64-F39D95C9E25B}" type="slidenum">
              <a:rPr lang="en-US" smtClean="0"/>
              <a:pPr/>
              <a:t>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Preprocessing methods</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To mitigate bias in a dataset, multiple preprocessing methods are available to modify data or labels before the model is trained.</a:t>
            </a:r>
          </a:p>
          <a:p>
            <a:r>
              <a:rPr lang="en-US" dirty="0"/>
              <a:t>Here are a few common methods:</a:t>
            </a:r>
          </a:p>
          <a:p>
            <a:pPr lvl="1"/>
            <a:r>
              <a:rPr lang="en-US" b="1" dirty="0">
                <a:solidFill>
                  <a:schemeClr val="accent6"/>
                </a:solidFill>
              </a:rPr>
              <a:t>Suppression: </a:t>
            </a:r>
            <a:r>
              <a:rPr lang="en-US" dirty="0"/>
              <a:t>Delete sensitive features. Beware of proxies.</a:t>
            </a:r>
          </a:p>
          <a:p>
            <a:pPr lvl="1"/>
            <a:r>
              <a:rPr lang="en-US" b="1" dirty="0">
                <a:solidFill>
                  <a:schemeClr val="accent6"/>
                </a:solidFill>
              </a:rPr>
              <a:t>Reweighting:</a:t>
            </a:r>
            <a:r>
              <a:rPr lang="en-US" dirty="0"/>
              <a:t> Make group membership and the outcome independent.</a:t>
            </a:r>
          </a:p>
          <a:p>
            <a:pPr lvl="1"/>
            <a:r>
              <a:rPr lang="en-US" b="1" dirty="0">
                <a:solidFill>
                  <a:schemeClr val="accent6"/>
                </a:solidFill>
              </a:rPr>
              <a:t>Transformation of data: </a:t>
            </a:r>
            <a:r>
              <a:rPr lang="en-US" dirty="0"/>
              <a:t>Generate synthetic features or labels.</a:t>
            </a:r>
          </a:p>
        </p:txBody>
      </p:sp>
    </p:spTree>
    <p:custDataLst>
      <p:tags r:id="rId1"/>
    </p:custDataLst>
    <p:extLst>
      <p:ext uri="{BB962C8B-B14F-4D97-AF65-F5344CB8AC3E}">
        <p14:creationId xmlns:p14="http://schemas.microsoft.com/office/powerpoint/2010/main" val="1652614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5F74CBC-9A21-4B42-855A-2CDF87D45724}"/>
              </a:ext>
            </a:extLst>
          </p:cNvPr>
          <p:cNvSpPr>
            <a:spLocks noGrp="1"/>
          </p:cNvSpPr>
          <p:nvPr>
            <p:ph type="sldNum" idx="97"/>
          </p:nvPr>
        </p:nvSpPr>
        <p:spPr/>
        <p:txBody>
          <a:bodyPr/>
          <a:lstStyle/>
          <a:p>
            <a:fld id="{86A8BF56-6CB3-514C-9A64-F39D95C9E25B}" type="slidenum">
              <a:rPr lang="en-US" smtClean="0"/>
              <a:pPr/>
              <a:t>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Considerations for the suppression method</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a:xfrm>
            <a:off x="365760" y="1165536"/>
            <a:ext cx="6902143" cy="5262696"/>
          </a:xfrm>
        </p:spPr>
        <p:txBody>
          <a:bodyPr/>
          <a:lstStyle/>
          <a:p>
            <a:r>
              <a:rPr lang="en-US" dirty="0"/>
              <a:t>Suppression can be ineffective due to the existence of proxies (rich data sources).</a:t>
            </a:r>
          </a:p>
          <a:p>
            <a:r>
              <a:rPr lang="en-US" dirty="0"/>
              <a:t>Deleting features makes it impossible to disentangle effects downstream.</a:t>
            </a:r>
          </a:p>
          <a:p>
            <a:r>
              <a:rPr lang="en-US" dirty="0"/>
              <a:t>Check whether legal requirements impact the ability to use certain features or whether they need to, or should be, removed.</a:t>
            </a:r>
          </a:p>
        </p:txBody>
      </p:sp>
      <p:pic>
        <p:nvPicPr>
          <p:cNvPr id="5" name="Picture 2" descr="Home Owners’ Loan Corporation security map of Brooklyn, New York, from 1938.">
            <a:extLst>
              <a:ext uri="{FF2B5EF4-FFF2-40B4-BE49-F238E27FC236}">
                <a16:creationId xmlns:a16="http://schemas.microsoft.com/office/drawing/2014/main" id="{A84EDB05-25DE-B7E8-7C26-3B6C2370BF02}"/>
              </a:ext>
            </a:extLst>
          </p:cNvPr>
          <p:cNvPicPr>
            <a:picLocks noChangeAspect="1" noChangeArrowheads="1"/>
          </p:cNvPicPr>
          <p:nvPr/>
        </p:nvPicPr>
        <p:blipFill>
          <a:blip r:embed="rId4"/>
          <a:stretch>
            <a:fillRect/>
          </a:stretch>
        </p:blipFill>
        <p:spPr bwMode="auto">
          <a:xfrm>
            <a:off x="8423122" y="1175757"/>
            <a:ext cx="2890245" cy="4248366"/>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A8C66E-43CD-EE74-20DF-AB4EB83DF484}"/>
              </a:ext>
            </a:extLst>
          </p:cNvPr>
          <p:cNvSpPr txBox="1"/>
          <p:nvPr/>
        </p:nvSpPr>
        <p:spPr>
          <a:xfrm>
            <a:off x="8004132" y="5466753"/>
            <a:ext cx="3728224" cy="830997"/>
          </a:xfrm>
          <a:prstGeom prst="rect">
            <a:avLst/>
          </a:prstGeom>
          <a:noFill/>
        </p:spPr>
        <p:txBody>
          <a:bodyPr wrap="square">
            <a:spAutoFit/>
          </a:bodyPr>
          <a:lstStyle/>
          <a:p>
            <a:pPr algn="ctr"/>
            <a:r>
              <a:rPr lang="en-US" sz="1600" dirty="0">
                <a:solidFill>
                  <a:srgbClr val="232F3E"/>
                </a:solidFill>
              </a:rPr>
              <a:t>Redlining in the banking industry. The law forbade the use of race, but ZIP code acted as a proxy.</a:t>
            </a:r>
          </a:p>
        </p:txBody>
      </p:sp>
    </p:spTree>
    <p:custDataLst>
      <p:tags r:id="rId1"/>
    </p:custDataLst>
    <p:extLst>
      <p:ext uri="{BB962C8B-B14F-4D97-AF65-F5344CB8AC3E}">
        <p14:creationId xmlns:p14="http://schemas.microsoft.com/office/powerpoint/2010/main" val="1629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8AF4239-62C9-4216-8330-438696531D0B}"/>
              </a:ext>
            </a:extLst>
          </p:cNvPr>
          <p:cNvSpPr>
            <a:spLocks noGrp="1"/>
          </p:cNvSpPr>
          <p:nvPr>
            <p:ph type="sldNum" idx="97"/>
          </p:nvPr>
        </p:nvSpPr>
        <p:spPr/>
        <p:txBody>
          <a:bodyPr/>
          <a:lstStyle/>
          <a:p>
            <a:fld id="{86A8BF56-6CB3-514C-9A64-F39D95C9E25B}" type="slidenum">
              <a:rPr lang="en-US" smtClean="0"/>
              <a:pPr/>
              <a:t>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Reweighting example: Step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First, calculate all possible permutations of attributes and outcomes. </a:t>
                </a:r>
              </a:p>
              <a:p>
                <a:r>
                  <a:rPr lang="en-US" dirty="0"/>
                  <a:t>For example, </a:t>
                </a:r>
                <a14:m>
                  <m:oMath xmlns:m="http://schemas.openxmlformats.org/officeDocument/2006/math">
                    <m:r>
                      <a:rPr lang="en-US">
                        <a:latin typeface="Cambria Math" panose="02040503050406030204" pitchFamily="18" charset="0"/>
                      </a:rPr>
                      <m:t>𝑆𝑒𝑥</m:t>
                    </m:r>
                    <m:r>
                      <a:rPr lang="en-US">
                        <a:latin typeface="Cambria Math" panose="02040503050406030204" pitchFamily="18" charset="0"/>
                      </a:rPr>
                      <m:t>=</m:t>
                    </m:r>
                    <m:r>
                      <a:rPr lang="en-US">
                        <a:latin typeface="Cambria Math" panose="02040503050406030204" pitchFamily="18" charset="0"/>
                      </a:rPr>
                      <m:t>𝑓𝑒𝑚𝑎𝑙𝑒</m:t>
                    </m:r>
                  </m:oMath>
                </a14:m>
                <a:r>
                  <a:rPr lang="en-US" dirty="0"/>
                  <a:t> reduces the chance of a positive outcome. This means you need to increase the weight for </a:t>
                </a:r>
                <a14:m>
                  <m:oMath xmlns:m="http://schemas.openxmlformats.org/officeDocument/2006/math">
                    <m:r>
                      <a:rPr lang="en-US">
                        <a:latin typeface="Cambria Math" panose="02040503050406030204" pitchFamily="18" charset="0"/>
                      </a:rPr>
                      <m:t>𝑓𝑒𝑚𝑎𝑙𝑒</m:t>
                    </m:r>
                  </m:oMath>
                </a14:m>
                <a:r>
                  <a:rPr lang="en-US" dirty="0"/>
                  <a:t>. The weight value to use is determined by the reweighting equation.</a:t>
                </a:r>
              </a:p>
            </p:txBody>
          </p:sp>
        </mc:Choice>
        <mc:Fallback xmlns="">
          <p:sp>
            <p:nvSpPr>
              <p:cNvPr id="3" name="Content Placeholder 2">
                <a:extLst>
                  <a:ext uri="{FF2B5EF4-FFF2-40B4-BE49-F238E27FC236}">
                    <a16:creationId xmlns:a16="http://schemas.microsoft.com/office/drawing/2014/main" id="{46A9EFB8-9805-7D17-42F8-F049D80BE568}"/>
                  </a:ext>
                </a:extLst>
              </p:cNvPr>
              <p:cNvSpPr>
                <a:spLocks noGrp="1" noRot="1" noChangeAspect="1" noMove="1" noResize="1" noEditPoints="1" noAdjustHandles="1" noChangeArrowheads="1" noChangeShapeType="1" noTextEdit="1"/>
              </p:cNvSpPr>
              <p:nvPr>
                <p:ph idx="2"/>
              </p:nvPr>
            </p:nvSpPr>
            <p:spPr>
              <a:blipFill>
                <a:blip r:embed="rId4"/>
                <a:stretch>
                  <a:fillRect l="-885" t="-1202" r="-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2185D08-02E9-B164-55D2-6F64826EA32C}"/>
                  </a:ext>
                </a:extLst>
              </p:cNvPr>
              <p:cNvSpPr txBox="1"/>
              <p:nvPr/>
            </p:nvSpPr>
            <p:spPr>
              <a:xfrm>
                <a:off x="274738" y="3897840"/>
                <a:ext cx="6074306" cy="105477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14:m>
                  <m:oMath xmlns:m="http://schemas.openxmlformats.org/officeDocument/2006/math">
                    <m:f>
                      <m:fPr>
                        <m:ctrlPr>
                          <a:rPr lang="en-US" sz="2800" i="1" smtClean="0">
                            <a:solidFill>
                              <a:srgbClr val="232F3E"/>
                            </a:solidFill>
                            <a:latin typeface="Cambria Math" panose="02040503050406030204" pitchFamily="18" charset="0"/>
                            <a:ea typeface="Cambria Math" panose="02040503050406030204" pitchFamily="18" charset="0"/>
                          </a:rPr>
                        </m:ctrlPr>
                      </m:fPr>
                      <m:num>
                        <m:func>
                          <m:funcPr>
                            <m:ctrlPr>
                              <a:rPr lang="en-US" sz="2800" i="1">
                                <a:solidFill>
                                  <a:srgbClr val="232F3E"/>
                                </a:solidFill>
                                <a:latin typeface="Cambria Math" panose="02040503050406030204" pitchFamily="18" charset="0"/>
                                <a:ea typeface="Cambria Math" panose="02040503050406030204" pitchFamily="18" charset="0"/>
                              </a:rPr>
                            </m:ctrlPr>
                          </m:funcPr>
                          <m:fName>
                            <m:r>
                              <a:rPr lang="en-US" sz="2800" b="0" i="1">
                                <a:solidFill>
                                  <a:srgbClr val="232F3E"/>
                                </a:solidFill>
                                <a:latin typeface="Cambria Math" panose="02040503050406030204" pitchFamily="18" charset="0"/>
                                <a:ea typeface="Cambria Math" panose="02040503050406030204" pitchFamily="18" charset="0"/>
                              </a:rPr>
                              <m:t>𝑃𝑟</m:t>
                            </m:r>
                          </m:fName>
                          <m:e>
                            <m:d>
                              <m:dPr>
                                <m:ctrlPr>
                                  <a:rPr lang="en-US" sz="2800" i="1">
                                    <a:solidFill>
                                      <a:srgbClr val="232F3E"/>
                                    </a:solidFill>
                                    <a:latin typeface="Cambria Math" panose="02040503050406030204" pitchFamily="18" charset="0"/>
                                    <a:ea typeface="Cambria Math" panose="02040503050406030204" pitchFamily="18" charset="0"/>
                                  </a:rPr>
                                </m:ctrlPr>
                              </m:dPr>
                              <m:e>
                                <m:r>
                                  <a:rPr lang="en-US" sz="2800" b="0" i="1" smtClean="0">
                                    <a:solidFill>
                                      <a:srgbClr val="232F3E"/>
                                    </a:solidFill>
                                    <a:latin typeface="Cambria Math" panose="02040503050406030204" pitchFamily="18" charset="0"/>
                                    <a:ea typeface="Cambria Math" panose="02040503050406030204" pitchFamily="18" charset="0"/>
                                  </a:rPr>
                                  <m:t>𝑆𝑒𝑥</m:t>
                                </m:r>
                                <m:r>
                                  <a:rPr lang="en-US" sz="2800" b="0" i="1" smtClean="0">
                                    <a:solidFill>
                                      <a:srgbClr val="232F3E"/>
                                    </a:solidFill>
                                    <a:latin typeface="Cambria Math" panose="02040503050406030204" pitchFamily="18" charset="0"/>
                                    <a:ea typeface="Cambria Math" panose="02040503050406030204" pitchFamily="18" charset="0"/>
                                  </a:rPr>
                                  <m:t> = </m:t>
                                </m:r>
                                <m:r>
                                  <a:rPr lang="en-US" sz="2800" b="0" i="1" smtClean="0">
                                    <a:solidFill>
                                      <a:srgbClr val="232F3E"/>
                                    </a:solidFill>
                                    <a:latin typeface="Cambria Math" panose="02040503050406030204" pitchFamily="18" charset="0"/>
                                    <a:ea typeface="Cambria Math" panose="02040503050406030204" pitchFamily="18" charset="0"/>
                                  </a:rPr>
                                  <m:t>𝑓𝑒𝑚𝑎𝑙𝑒</m:t>
                                </m:r>
                              </m:e>
                            </m:d>
                          </m:e>
                        </m:func>
                        <m:r>
                          <a:rPr lang="en-US" sz="2800" b="0" i="1" smtClean="0">
                            <a:solidFill>
                              <a:srgbClr val="232F3E"/>
                            </a:solidFill>
                            <a:latin typeface="Cambria Math" panose="02040503050406030204" pitchFamily="18" charset="0"/>
                            <a:ea typeface="Cambria Math" panose="02040503050406030204" pitchFamily="18" charset="0"/>
                          </a:rPr>
                          <m:t> × </m:t>
                        </m:r>
                        <m:r>
                          <a:rPr lang="en-US" sz="2800" b="0" i="1">
                            <a:solidFill>
                              <a:srgbClr val="232F3E"/>
                            </a:solidFill>
                            <a:latin typeface="Cambria Math" panose="02040503050406030204" pitchFamily="18" charset="0"/>
                            <a:ea typeface="Cambria Math" panose="02040503050406030204" pitchFamily="18" charset="0"/>
                          </a:rPr>
                          <m:t>𝑃𝑟</m:t>
                        </m:r>
                        <m:r>
                          <a:rPr lang="en-US" sz="2800" b="0" i="1">
                            <a:solidFill>
                              <a:srgbClr val="232F3E"/>
                            </a:solidFill>
                            <a:latin typeface="Cambria Math" panose="02040503050406030204" pitchFamily="18" charset="0"/>
                            <a:ea typeface="Cambria Math" panose="02040503050406030204" pitchFamily="18" charset="0"/>
                          </a:rPr>
                          <m:t>(</m:t>
                        </m:r>
                        <m:r>
                          <a:rPr lang="en-US" sz="2800" b="0" i="1">
                            <a:solidFill>
                              <a:srgbClr val="232F3E"/>
                            </a:solidFill>
                            <a:latin typeface="Cambria Math" panose="02040503050406030204" pitchFamily="18" charset="0"/>
                            <a:ea typeface="Cambria Math" panose="02040503050406030204" pitchFamily="18" charset="0"/>
                          </a:rPr>
                          <m:t>𝑌</m:t>
                        </m:r>
                        <m:r>
                          <a:rPr lang="en-US" sz="2800" b="0" i="1" smtClean="0">
                            <a:solidFill>
                              <a:srgbClr val="232F3E"/>
                            </a:solidFill>
                            <a:latin typeface="Cambria Math" panose="02040503050406030204" pitchFamily="18" charset="0"/>
                            <a:ea typeface="Cambria Math" panose="02040503050406030204" pitchFamily="18" charset="0"/>
                          </a:rPr>
                          <m:t> </m:t>
                        </m:r>
                        <m:r>
                          <a:rPr lang="en-US" sz="2800" b="0" i="1">
                            <a:solidFill>
                              <a:srgbClr val="232F3E"/>
                            </a:solidFill>
                            <a:latin typeface="Cambria Math" panose="02040503050406030204" pitchFamily="18" charset="0"/>
                            <a:ea typeface="Cambria Math" panose="02040503050406030204" pitchFamily="18" charset="0"/>
                          </a:rPr>
                          <m:t>=</m:t>
                        </m:r>
                        <m:r>
                          <a:rPr lang="en-US" sz="2800" b="0" i="1" smtClean="0">
                            <a:solidFill>
                              <a:srgbClr val="232F3E"/>
                            </a:solidFill>
                            <a:latin typeface="Cambria Math" panose="02040503050406030204" pitchFamily="18" charset="0"/>
                            <a:ea typeface="Cambria Math" panose="02040503050406030204" pitchFamily="18" charset="0"/>
                          </a:rPr>
                          <m:t> +</m:t>
                        </m:r>
                        <m:r>
                          <a:rPr lang="en-US" sz="2800" b="0" i="1">
                            <a:solidFill>
                              <a:srgbClr val="232F3E"/>
                            </a:solidFill>
                            <a:latin typeface="Cambria Math" panose="02040503050406030204" pitchFamily="18" charset="0"/>
                            <a:ea typeface="Cambria Math" panose="02040503050406030204" pitchFamily="18" charset="0"/>
                          </a:rPr>
                          <m:t>)</m:t>
                        </m:r>
                      </m:num>
                      <m:den>
                        <m:r>
                          <a:rPr lang="en-US" sz="2800" b="0" i="1">
                            <a:solidFill>
                              <a:srgbClr val="232F3E"/>
                            </a:solidFill>
                            <a:latin typeface="Cambria Math" panose="02040503050406030204" pitchFamily="18" charset="0"/>
                            <a:ea typeface="Cambria Math" panose="02040503050406030204" pitchFamily="18" charset="0"/>
                          </a:rPr>
                          <m:t>𝑃𝑟</m:t>
                        </m:r>
                        <m:r>
                          <a:rPr lang="en-US" sz="2800" b="0" i="1">
                            <a:solidFill>
                              <a:srgbClr val="232F3E"/>
                            </a:solidFill>
                            <a:latin typeface="Cambria Math" panose="02040503050406030204" pitchFamily="18" charset="0"/>
                            <a:ea typeface="Cambria Math" panose="02040503050406030204" pitchFamily="18" charset="0"/>
                          </a:rPr>
                          <m:t>⁡(</m:t>
                        </m:r>
                        <m:r>
                          <a:rPr lang="en-US" sz="2800" b="0" i="1" smtClean="0">
                            <a:solidFill>
                              <a:srgbClr val="232F3E"/>
                            </a:solidFill>
                            <a:latin typeface="Cambria Math" panose="02040503050406030204" pitchFamily="18" charset="0"/>
                            <a:ea typeface="Cambria Math" panose="02040503050406030204" pitchFamily="18" charset="0"/>
                          </a:rPr>
                          <m:t>𝑆𝑒𝑥</m:t>
                        </m:r>
                        <m:r>
                          <a:rPr lang="en-US" sz="2800" b="0" i="1" smtClean="0">
                            <a:solidFill>
                              <a:srgbClr val="232F3E"/>
                            </a:solidFill>
                            <a:latin typeface="Cambria Math" panose="02040503050406030204" pitchFamily="18" charset="0"/>
                            <a:ea typeface="Cambria Math" panose="02040503050406030204" pitchFamily="18" charset="0"/>
                          </a:rPr>
                          <m:t> = </m:t>
                        </m:r>
                        <m:r>
                          <a:rPr lang="en-US" sz="2800" b="0" i="1" smtClean="0">
                            <a:solidFill>
                              <a:srgbClr val="232F3E"/>
                            </a:solidFill>
                            <a:latin typeface="Cambria Math" panose="02040503050406030204" pitchFamily="18" charset="0"/>
                            <a:ea typeface="Cambria Math" panose="02040503050406030204" pitchFamily="18" charset="0"/>
                          </a:rPr>
                          <m:t>𝑓𝑒𝑚𝑎𝑙𝑒</m:t>
                        </m:r>
                        <m:r>
                          <a:rPr lang="en-US" sz="2800" b="0" i="1" smtClean="0">
                            <a:solidFill>
                              <a:srgbClr val="232F3E"/>
                            </a:solidFill>
                            <a:latin typeface="Cambria Math" panose="02040503050406030204" pitchFamily="18" charset="0"/>
                            <a:ea typeface="Cambria Math" panose="02040503050406030204" pitchFamily="18" charset="0"/>
                          </a:rPr>
                          <m:t>,  </m:t>
                        </m:r>
                        <m:r>
                          <a:rPr lang="en-US" sz="2800" b="0" i="1">
                            <a:solidFill>
                              <a:srgbClr val="232F3E"/>
                            </a:solidFill>
                            <a:latin typeface="Cambria Math" panose="02040503050406030204" pitchFamily="18" charset="0"/>
                            <a:ea typeface="Cambria Math" panose="02040503050406030204" pitchFamily="18" charset="0"/>
                          </a:rPr>
                          <m:t>𝑌</m:t>
                        </m:r>
                        <m:r>
                          <a:rPr lang="en-US" sz="2800" b="0" i="1" smtClean="0">
                            <a:solidFill>
                              <a:srgbClr val="232F3E"/>
                            </a:solidFill>
                            <a:latin typeface="Cambria Math" panose="02040503050406030204" pitchFamily="18" charset="0"/>
                            <a:ea typeface="Cambria Math" panose="02040503050406030204" pitchFamily="18" charset="0"/>
                          </a:rPr>
                          <m:t> </m:t>
                        </m:r>
                        <m:r>
                          <a:rPr lang="en-US" sz="2800" b="0" i="1">
                            <a:solidFill>
                              <a:srgbClr val="232F3E"/>
                            </a:solidFill>
                            <a:latin typeface="Cambria Math" panose="02040503050406030204" pitchFamily="18" charset="0"/>
                            <a:ea typeface="Cambria Math" panose="02040503050406030204" pitchFamily="18" charset="0"/>
                          </a:rPr>
                          <m:t>=</m:t>
                        </m:r>
                        <m:r>
                          <a:rPr lang="en-US" sz="2800" b="0" i="1" smtClean="0">
                            <a:solidFill>
                              <a:srgbClr val="232F3E"/>
                            </a:solidFill>
                            <a:latin typeface="Cambria Math" panose="02040503050406030204" pitchFamily="18" charset="0"/>
                            <a:ea typeface="Cambria Math" panose="02040503050406030204" pitchFamily="18" charset="0"/>
                          </a:rPr>
                          <m:t> +</m:t>
                        </m:r>
                        <m:r>
                          <a:rPr lang="en-US" sz="2800" b="0" i="1">
                            <a:solidFill>
                              <a:srgbClr val="232F3E"/>
                            </a:solidFill>
                            <a:latin typeface="Cambria Math" panose="02040503050406030204" pitchFamily="18" charset="0"/>
                            <a:ea typeface="Cambria Math" panose="02040503050406030204" pitchFamily="18" charset="0"/>
                          </a:rPr>
                          <m:t>)</m:t>
                        </m:r>
                      </m:den>
                    </m:f>
                  </m:oMath>
                </a14:m>
                <a:r>
                  <a:rPr lang="en-US" sz="2800" dirty="0">
                    <a:solidFill>
                      <a:srgbClr val="232F3E"/>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2800" i="1">
                            <a:solidFill>
                              <a:srgbClr val="232F3E"/>
                            </a:solidFill>
                            <a:latin typeface="Cambria Math" panose="02040503050406030204" pitchFamily="18" charset="0"/>
                            <a:ea typeface="Cambria Math" panose="02040503050406030204" pitchFamily="18" charset="0"/>
                          </a:rPr>
                        </m:ctrlPr>
                      </m:fPr>
                      <m:num>
                        <m:f>
                          <m:fPr>
                            <m:ctrlPr>
                              <a:rPr lang="en-US" sz="2800" b="0" i="1" smtClean="0">
                                <a:solidFill>
                                  <a:srgbClr val="232F3E"/>
                                </a:solidFill>
                                <a:latin typeface="Cambria Math" panose="02040503050406030204" pitchFamily="18" charset="0"/>
                                <a:ea typeface="Cambria Math" panose="02040503050406030204" pitchFamily="18" charset="0"/>
                              </a:rPr>
                            </m:ctrlPr>
                          </m:fPr>
                          <m:num>
                            <m:r>
                              <a:rPr lang="en-US" sz="2800" b="0" i="1" smtClean="0">
                                <a:solidFill>
                                  <a:srgbClr val="232F3E"/>
                                </a:solidFill>
                                <a:latin typeface="Cambria Math" panose="02040503050406030204" pitchFamily="18" charset="0"/>
                                <a:ea typeface="Cambria Math" panose="02040503050406030204" pitchFamily="18" charset="0"/>
                              </a:rPr>
                              <m:t>5</m:t>
                            </m:r>
                          </m:num>
                          <m:den>
                            <m:r>
                              <a:rPr lang="en-US" sz="2800" b="0" i="1" smtClean="0">
                                <a:solidFill>
                                  <a:srgbClr val="232F3E"/>
                                </a:solidFill>
                                <a:latin typeface="Cambria Math" panose="02040503050406030204" pitchFamily="18" charset="0"/>
                                <a:ea typeface="Cambria Math" panose="02040503050406030204" pitchFamily="18" charset="0"/>
                              </a:rPr>
                              <m:t>10</m:t>
                            </m:r>
                          </m:den>
                        </m:f>
                        <m:r>
                          <a:rPr lang="en-US" sz="2800" i="1">
                            <a:solidFill>
                              <a:srgbClr val="232F3E"/>
                            </a:solidFill>
                            <a:latin typeface="Cambria Math" panose="02040503050406030204" pitchFamily="18" charset="0"/>
                            <a:ea typeface="Cambria Math" panose="02040503050406030204" pitchFamily="18" charset="0"/>
                          </a:rPr>
                          <m:t>×</m:t>
                        </m:r>
                        <m:f>
                          <m:fPr>
                            <m:ctrlPr>
                              <a:rPr lang="en-US" sz="2800" b="0" i="1" smtClean="0">
                                <a:solidFill>
                                  <a:srgbClr val="232F3E"/>
                                </a:solidFill>
                                <a:latin typeface="Cambria Math" panose="02040503050406030204" pitchFamily="18" charset="0"/>
                                <a:ea typeface="Cambria Math" panose="02040503050406030204" pitchFamily="18" charset="0"/>
                              </a:rPr>
                            </m:ctrlPr>
                          </m:fPr>
                          <m:num>
                            <m:r>
                              <a:rPr lang="en-US" sz="2800" b="0" i="1" smtClean="0">
                                <a:solidFill>
                                  <a:srgbClr val="232F3E"/>
                                </a:solidFill>
                                <a:latin typeface="Cambria Math" panose="02040503050406030204" pitchFamily="18" charset="0"/>
                                <a:ea typeface="Cambria Math" panose="02040503050406030204" pitchFamily="18" charset="0"/>
                              </a:rPr>
                              <m:t>6</m:t>
                            </m:r>
                          </m:num>
                          <m:den>
                            <m:r>
                              <a:rPr lang="en-US" sz="2800" b="0" i="1" smtClean="0">
                                <a:solidFill>
                                  <a:srgbClr val="232F3E"/>
                                </a:solidFill>
                                <a:latin typeface="Cambria Math" panose="02040503050406030204" pitchFamily="18" charset="0"/>
                                <a:ea typeface="Cambria Math" panose="02040503050406030204" pitchFamily="18" charset="0"/>
                              </a:rPr>
                              <m:t>10</m:t>
                            </m:r>
                          </m:den>
                        </m:f>
                      </m:num>
                      <m:den>
                        <m:f>
                          <m:fPr>
                            <m:ctrlPr>
                              <a:rPr lang="en-US" sz="2800" b="0" i="1" smtClean="0">
                                <a:solidFill>
                                  <a:srgbClr val="232F3E"/>
                                </a:solidFill>
                                <a:latin typeface="Cambria Math" panose="02040503050406030204" pitchFamily="18" charset="0"/>
                                <a:ea typeface="Cambria Math" panose="02040503050406030204" pitchFamily="18" charset="0"/>
                              </a:rPr>
                            </m:ctrlPr>
                          </m:fPr>
                          <m:num>
                            <m:r>
                              <a:rPr lang="en-US" sz="2800" b="0" i="1" smtClean="0">
                                <a:solidFill>
                                  <a:srgbClr val="232F3E"/>
                                </a:solidFill>
                                <a:latin typeface="Cambria Math" panose="02040503050406030204" pitchFamily="18" charset="0"/>
                                <a:ea typeface="Cambria Math" panose="02040503050406030204" pitchFamily="18" charset="0"/>
                              </a:rPr>
                              <m:t>2</m:t>
                            </m:r>
                          </m:num>
                          <m:den>
                            <m:r>
                              <a:rPr lang="en-US" sz="2800" b="0" i="1" smtClean="0">
                                <a:solidFill>
                                  <a:srgbClr val="232F3E"/>
                                </a:solidFill>
                                <a:latin typeface="Cambria Math" panose="02040503050406030204" pitchFamily="18" charset="0"/>
                                <a:ea typeface="Cambria Math" panose="02040503050406030204" pitchFamily="18" charset="0"/>
                              </a:rPr>
                              <m:t>10</m:t>
                            </m:r>
                          </m:den>
                        </m:f>
                      </m:den>
                    </m:f>
                    <m:r>
                      <a:rPr lang="en-US" sz="2800" b="0" i="1" smtClean="0">
                        <a:solidFill>
                          <a:srgbClr val="232F3E"/>
                        </a:solidFill>
                        <a:latin typeface="Cambria Math" panose="02040503050406030204" pitchFamily="18" charset="0"/>
                        <a:ea typeface="Cambria Math" panose="02040503050406030204" pitchFamily="18" charset="0"/>
                      </a:rPr>
                      <m:t>=1.5</m:t>
                    </m:r>
                  </m:oMath>
                </a14:m>
                <a:endParaRPr lang="en-US" sz="2800" dirty="0">
                  <a:solidFill>
                    <a:srgbClr val="232F3E"/>
                  </a:solidFill>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72185D08-02E9-B164-55D2-6F64826EA32C}"/>
                  </a:ext>
                </a:extLst>
              </p:cNvPr>
              <p:cNvSpPr txBox="1">
                <a:spLocks noRot="1" noChangeAspect="1" noMove="1" noResize="1" noEditPoints="1" noAdjustHandles="1" noChangeArrowheads="1" noChangeShapeType="1" noTextEdit="1"/>
              </p:cNvSpPr>
              <p:nvPr/>
            </p:nvSpPr>
            <p:spPr>
              <a:xfrm>
                <a:off x="274738" y="3897840"/>
                <a:ext cx="6074306" cy="1054776"/>
              </a:xfrm>
              <a:prstGeom prst="rect">
                <a:avLst/>
              </a:prstGeom>
              <a:blipFill>
                <a:blip r:embed="rId5"/>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5" name="Picture 4" descr="Table of sensitive attributes. See details in notes.">
            <a:extLst>
              <a:ext uri="{FF2B5EF4-FFF2-40B4-BE49-F238E27FC236}">
                <a16:creationId xmlns:a16="http://schemas.microsoft.com/office/drawing/2014/main" id="{6D883035-1DD2-10D5-1A4D-2E5A92558C81}"/>
              </a:ext>
            </a:extLst>
          </p:cNvPr>
          <p:cNvPicPr>
            <a:picLocks noChangeAspect="1"/>
          </p:cNvPicPr>
          <p:nvPr/>
        </p:nvPicPr>
        <p:blipFill>
          <a:blip r:embed="rId6"/>
          <a:stretch>
            <a:fillRect/>
          </a:stretch>
        </p:blipFill>
        <p:spPr>
          <a:xfrm>
            <a:off x="6746444" y="3114018"/>
            <a:ext cx="4924332" cy="3185182"/>
          </a:xfrm>
          <a:prstGeom prst="rect">
            <a:avLst/>
          </a:prstGeom>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95236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0D6C43-5FA7-4A1B-9700-BD38AFDB5E2A}"/>
              </a:ext>
            </a:extLst>
          </p:cNvPr>
          <p:cNvSpPr>
            <a:spLocks noGrp="1"/>
          </p:cNvSpPr>
          <p:nvPr>
            <p:ph type="sldNum" idx="97"/>
          </p:nvPr>
        </p:nvSpPr>
        <p:spPr/>
        <p:txBody>
          <a:bodyPr/>
          <a:lstStyle/>
          <a:p>
            <a:fld id="{86A8BF56-6CB3-514C-9A64-F39D95C9E25B}" type="slidenum">
              <a:rPr lang="en-US" smtClean="0"/>
              <a:pPr/>
              <a:t>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Reweighting example: Step 2</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pPr marL="0" indent="0">
              <a:buNone/>
            </a:pPr>
            <a:r>
              <a:rPr lang="en-US" dirty="0"/>
              <a:t>Finally, use the calculated weights in the algorithm to reduce the bias of the dataset.</a:t>
            </a:r>
          </a:p>
        </p:txBody>
      </p:sp>
      <p:grpSp>
        <p:nvGrpSpPr>
          <p:cNvPr id="7" name="Group 6">
            <a:extLst>
              <a:ext uri="{FF2B5EF4-FFF2-40B4-BE49-F238E27FC236}">
                <a16:creationId xmlns:a16="http://schemas.microsoft.com/office/drawing/2014/main" id="{F6CD91AA-C4B2-E6E6-C79F-9A0CC1B90AC6}"/>
              </a:ext>
            </a:extLst>
          </p:cNvPr>
          <p:cNvGrpSpPr/>
          <p:nvPr/>
        </p:nvGrpSpPr>
        <p:grpSpPr>
          <a:xfrm>
            <a:off x="3700993" y="2469542"/>
            <a:ext cx="4790014" cy="3222922"/>
            <a:chOff x="3700993" y="2264594"/>
            <a:chExt cx="4790014" cy="3222922"/>
          </a:xfrm>
        </p:grpSpPr>
        <p:pic>
          <p:nvPicPr>
            <p:cNvPr id="6" name="Picture 5">
              <a:extLst>
                <a:ext uri="{FF2B5EF4-FFF2-40B4-BE49-F238E27FC236}">
                  <a16:creationId xmlns:a16="http://schemas.microsoft.com/office/drawing/2014/main" id="{AD355343-BB0F-4139-E7D2-37088FE45DC6}"/>
                </a:ext>
                <a:ext uri="{C183D7F6-B498-43B3-948B-1728B52AA6E4}">
                  <adec:decorative xmlns:adec="http://schemas.microsoft.com/office/drawing/2017/decorative" val="1"/>
                </a:ext>
              </a:extLst>
            </p:cNvPr>
            <p:cNvPicPr>
              <a:picLocks noChangeAspect="1"/>
            </p:cNvPicPr>
            <p:nvPr/>
          </p:nvPicPr>
          <p:blipFill rotWithShape="1">
            <a:blip r:embed="rId4"/>
            <a:srcRect b="17040"/>
            <a:stretch/>
          </p:blipFill>
          <p:spPr>
            <a:xfrm>
              <a:off x="3700993" y="2264594"/>
              <a:ext cx="4790014" cy="3155647"/>
            </a:xfrm>
            <a:prstGeom prst="rect">
              <a:avLst/>
            </a:prstGeom>
            <a:effectLst>
              <a:outerShdw blurRad="50800" dist="38100" dir="2700000" algn="tl" rotWithShape="0">
                <a:prstClr val="black">
                  <a:alpha val="40000"/>
                </a:prstClr>
              </a:outerShdw>
            </a:effectLst>
          </p:spPr>
        </p:pic>
        <p:sp>
          <p:nvSpPr>
            <p:cNvPr id="5" name="Frame 4">
              <a:extLst>
                <a:ext uri="{FF2B5EF4-FFF2-40B4-BE49-F238E27FC236}">
                  <a16:creationId xmlns:a16="http://schemas.microsoft.com/office/drawing/2014/main" id="{B3C9575E-B5FF-D176-E806-1B32CD947968}"/>
                </a:ext>
                <a:ext uri="{C183D7F6-B498-43B3-948B-1728B52AA6E4}">
                  <adec:decorative xmlns:adec="http://schemas.microsoft.com/office/drawing/2017/decorative" val="1"/>
                </a:ext>
              </a:extLst>
            </p:cNvPr>
            <p:cNvSpPr/>
            <p:nvPr/>
          </p:nvSpPr>
          <p:spPr>
            <a:xfrm>
              <a:off x="7409556" y="2331869"/>
              <a:ext cx="780585" cy="3155647"/>
            </a:xfrm>
            <a:prstGeom prst="fram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grpSp>
    </p:spTree>
    <p:custDataLst>
      <p:tags r:id="rId1"/>
    </p:custDataLst>
    <p:extLst>
      <p:ext uri="{BB962C8B-B14F-4D97-AF65-F5344CB8AC3E}">
        <p14:creationId xmlns:p14="http://schemas.microsoft.com/office/powerpoint/2010/main" val="3321115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62BB52B-FFF6-48CF-8A3C-8D2D45271654}"/>
              </a:ext>
            </a:extLst>
          </p:cNvPr>
          <p:cNvSpPr>
            <a:spLocks noGrp="1"/>
          </p:cNvSpPr>
          <p:nvPr>
            <p:ph type="sldNum" idx="97"/>
          </p:nvPr>
        </p:nvSpPr>
        <p:spPr/>
        <p:txBody>
          <a:bodyPr/>
          <a:lstStyle/>
          <a:p>
            <a:fld id="{86A8BF56-6CB3-514C-9A64-F39D95C9E25B}" type="slidenum">
              <a:rPr lang="en-US" smtClean="0"/>
              <a:pPr/>
              <a:t>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Reweighting example code</a:t>
            </a:r>
          </a:p>
        </p:txBody>
      </p:sp>
      <p:sp>
        <p:nvSpPr>
          <p:cNvPr id="3" name="Content Placeholder 2">
            <a:extLst>
              <a:ext uri="{FF2B5EF4-FFF2-40B4-BE49-F238E27FC236}">
                <a16:creationId xmlns:a16="http://schemas.microsoft.com/office/drawing/2014/main" id="{46A9EFB8-9805-7D17-42F8-F049D80BE568}"/>
              </a:ext>
            </a:extLst>
          </p:cNvPr>
          <p:cNvSpPr>
            <a:spLocks noGrp="1"/>
          </p:cNvSpPr>
          <p:nvPr>
            <p:ph idx="2"/>
          </p:nvPr>
        </p:nvSpPr>
        <p:spPr/>
        <p:txBody>
          <a:bodyPr/>
          <a:lstStyle/>
          <a:p>
            <a:r>
              <a:rPr lang="en-US" dirty="0"/>
              <a:t>Calculate weights with a custom function (or fairness Python library). Then, apply the weights in models that allow sample weights (for example, logistic regression).</a:t>
            </a:r>
          </a:p>
        </p:txBody>
      </p:sp>
      <p:sp>
        <p:nvSpPr>
          <p:cNvPr id="4" name="TextBox 3">
            <a:extLst>
              <a:ext uri="{FF2B5EF4-FFF2-40B4-BE49-F238E27FC236}">
                <a16:creationId xmlns:a16="http://schemas.microsoft.com/office/drawing/2014/main" id="{352C5CA7-A2A6-FDB6-13A8-E9BF40E7F2E9}"/>
              </a:ext>
            </a:extLst>
          </p:cNvPr>
          <p:cNvSpPr txBox="1"/>
          <p:nvPr/>
        </p:nvSpPr>
        <p:spPr>
          <a:xfrm>
            <a:off x="1466725" y="3191925"/>
            <a:ext cx="9258550" cy="1200329"/>
          </a:xfrm>
          <a:prstGeom prst="rect">
            <a:avLst/>
          </a:prstGeom>
          <a:solidFill>
            <a:schemeClr val="bg2"/>
          </a:solidFill>
          <a:ln>
            <a:solidFill>
              <a:schemeClr val="bg2">
                <a:lumMod val="25000"/>
              </a:schemeClr>
            </a:solidFill>
          </a:ln>
          <a:effectLst>
            <a:outerShdw blurRad="50800" dist="38100" dir="2700000" algn="tl" rotWithShape="0">
              <a:prstClr val="black">
                <a:alpha val="40000"/>
              </a:prstClr>
            </a:outerShdw>
          </a:effectLst>
        </p:spPr>
        <p:txBody>
          <a:bodyPr wrap="square" rtlCol="0">
            <a:spAutoFit/>
          </a:bodyPr>
          <a:lstStyle/>
          <a:p>
            <a:r>
              <a:rPr lang="en-US" sz="2400" dirty="0">
                <a:latin typeface="Lucida Console" panose="020B0609040504020204" pitchFamily="49" charset="0"/>
              </a:rPr>
              <a:t>#example code</a:t>
            </a:r>
          </a:p>
          <a:p>
            <a:r>
              <a:rPr lang="en-US" sz="2400" dirty="0">
                <a:solidFill>
                  <a:schemeClr val="accent5"/>
                </a:solidFill>
                <a:latin typeface="Lucida Console" panose="020B0609040504020204" pitchFamily="49" charset="0"/>
              </a:rPr>
              <a:t>lr </a:t>
            </a:r>
            <a:r>
              <a:rPr lang="en-US" sz="2400" b="1" dirty="0">
                <a:solidFill>
                  <a:schemeClr val="accent5"/>
                </a:solidFill>
                <a:latin typeface="Lucida Console" panose="020B0609040504020204" pitchFamily="49" charset="0"/>
              </a:rPr>
              <a:t>=</a:t>
            </a:r>
            <a:r>
              <a:rPr lang="en-US" sz="2400" dirty="0">
                <a:solidFill>
                  <a:schemeClr val="accent5"/>
                </a:solidFill>
                <a:latin typeface="Lucida Console" panose="020B0609040504020204" pitchFamily="49" charset="0"/>
              </a:rPr>
              <a:t> LogisticRegression()</a:t>
            </a:r>
          </a:p>
          <a:p>
            <a:r>
              <a:rPr lang="en-US" sz="2400" dirty="0">
                <a:solidFill>
                  <a:schemeClr val="accent5"/>
                </a:solidFill>
                <a:latin typeface="Lucida Console" panose="020B0609040504020204" pitchFamily="49" charset="0"/>
              </a:rPr>
              <a:t>lr.fit(X_train, y_train, sample_weight </a:t>
            </a:r>
            <a:r>
              <a:rPr lang="en-US" sz="2400" b="1" dirty="0">
                <a:solidFill>
                  <a:schemeClr val="accent5"/>
                </a:solidFill>
                <a:latin typeface="Lucida Console" panose="020B0609040504020204" pitchFamily="49" charset="0"/>
              </a:rPr>
              <a:t>=</a:t>
            </a:r>
            <a:r>
              <a:rPr lang="en-US" sz="2400" dirty="0">
                <a:solidFill>
                  <a:schemeClr val="accent5"/>
                </a:solidFill>
                <a:latin typeface="Lucida Console" panose="020B0609040504020204" pitchFamily="49" charset="0"/>
              </a:rPr>
              <a:t> weights)</a:t>
            </a:r>
          </a:p>
        </p:txBody>
      </p:sp>
      <p:sp>
        <p:nvSpPr>
          <p:cNvPr id="6" name="Content Placeholder 2">
            <a:extLst>
              <a:ext uri="{FF2B5EF4-FFF2-40B4-BE49-F238E27FC236}">
                <a16:creationId xmlns:a16="http://schemas.microsoft.com/office/drawing/2014/main" id="{CF4359B6-6F9C-485F-BCF9-AB261AE0BF7D}"/>
              </a:ext>
            </a:extLst>
          </p:cNvPr>
          <p:cNvSpPr txBox="1">
            <a:spLocks/>
          </p:cNvSpPr>
          <p:nvPr/>
        </p:nvSpPr>
        <p:spPr>
          <a:xfrm>
            <a:off x="362712" y="4949952"/>
            <a:ext cx="11466576" cy="147185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dirty="0"/>
              <a:t>This is equivalent to upsampling but more efficient because you don’t create duplicate data points.</a:t>
            </a:r>
          </a:p>
        </p:txBody>
      </p:sp>
    </p:spTree>
    <p:custDataLst>
      <p:tags r:id="rId1"/>
    </p:custDataLst>
    <p:extLst>
      <p:ext uri="{BB962C8B-B14F-4D97-AF65-F5344CB8AC3E}">
        <p14:creationId xmlns:p14="http://schemas.microsoft.com/office/powerpoint/2010/main" val="1689179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C80141-1465-4F2E-8181-82BC8467B091}"/>
              </a:ext>
            </a:extLst>
          </p:cNvPr>
          <p:cNvSpPr>
            <a:spLocks noGrp="1"/>
          </p:cNvSpPr>
          <p:nvPr>
            <p:ph type="sldNum" idx="97"/>
          </p:nvPr>
        </p:nvSpPr>
        <p:spPr/>
        <p:txBody>
          <a:bodyPr/>
          <a:lstStyle/>
          <a:p>
            <a:fld id="{86A8BF56-6CB3-514C-9A64-F39D95C9E25B}" type="slidenum">
              <a:rPr lang="en-US" smtClean="0"/>
              <a:pPr/>
              <a:t>9</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DI for transformation</a:t>
            </a:r>
          </a:p>
        </p:txBody>
      </p:sp>
      <p:sp>
        <p:nvSpPr>
          <p:cNvPr id="6" name="Content Placeholder 5">
            <a:extLst>
              <a:ext uri="{FF2B5EF4-FFF2-40B4-BE49-F238E27FC236}">
                <a16:creationId xmlns:a16="http://schemas.microsoft.com/office/drawing/2014/main" id="{E801C0F2-C108-2049-319F-726A379864A2}"/>
              </a:ext>
            </a:extLst>
          </p:cNvPr>
          <p:cNvSpPr>
            <a:spLocks noGrp="1"/>
          </p:cNvSpPr>
          <p:nvPr>
            <p:ph idx="2"/>
          </p:nvPr>
        </p:nvSpPr>
        <p:spPr/>
        <p:txBody>
          <a:bodyPr/>
          <a:lstStyle/>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EDAFA39-111B-411D-BB62-34491C70A5B4}"/>
                  </a:ext>
                </a:extLst>
              </p:cNvPr>
              <p:cNvSpPr txBox="1"/>
              <p:nvPr/>
            </p:nvSpPr>
            <p:spPr>
              <a:xfrm>
                <a:off x="711365" y="1345470"/>
                <a:ext cx="4641105" cy="67133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14:m>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𝑠𝑢𝑐𝑐𝑒𝑠𝑠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𝑟𝑎𝑡𝑒</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𝑑𝑖𝑠𝑓𝑎𝑣𝑜𝑟𝑒𝑑</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𝑔𝑟𝑜𝑢𝑝</m:t>
                        </m:r>
                      </m:num>
                      <m:den>
                        <m:r>
                          <a:rPr lang="en-US" sz="2400" i="1" smtClean="0">
                            <a:solidFill>
                              <a:schemeClr val="accent6"/>
                            </a:solidFill>
                            <a:latin typeface="Cambria Math" panose="02040503050406030204" pitchFamily="18" charset="0"/>
                          </a:rPr>
                          <m:t>𝑠𝑢𝑐𝑐𝑒𝑠𝑠</m:t>
                        </m:r>
                        <m:r>
                          <a:rPr lang="en-US" sz="2400" i="1" smtClean="0">
                            <a:solidFill>
                              <a:schemeClr val="accent6"/>
                            </a:solidFill>
                            <a:latin typeface="Cambria Math" panose="02040503050406030204" pitchFamily="18" charset="0"/>
                          </a:rPr>
                          <m:t> </m:t>
                        </m:r>
                        <m:r>
                          <a:rPr lang="en-US" sz="2400" i="1" smtClean="0">
                            <a:solidFill>
                              <a:schemeClr val="accent6"/>
                            </a:solidFill>
                            <a:latin typeface="Cambria Math" panose="02040503050406030204" pitchFamily="18" charset="0"/>
                          </a:rPr>
                          <m:t>𝑟𝑎𝑡𝑒</m:t>
                        </m:r>
                        <m:r>
                          <a:rPr lang="en-US" sz="240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rPr>
                          <m:t>𝑜𝑓</m:t>
                        </m:r>
                        <m:r>
                          <a:rPr lang="en-US" sz="2400" b="0" i="1" smtClean="0">
                            <a:solidFill>
                              <a:schemeClr val="accent6"/>
                            </a:solidFill>
                            <a:latin typeface="Cambria Math" panose="02040503050406030204" pitchFamily="18" charset="0"/>
                          </a:rPr>
                          <m:t> </m:t>
                        </m:r>
                        <m:r>
                          <a:rPr lang="en-US" sz="2400" i="1" smtClean="0">
                            <a:solidFill>
                              <a:schemeClr val="accent6"/>
                            </a:solidFill>
                            <a:latin typeface="Cambria Math" panose="02040503050406030204" pitchFamily="18" charset="0"/>
                          </a:rPr>
                          <m:t>𝑓𝑎𝑣𝑜𝑟𝑒𝑑</m:t>
                        </m:r>
                        <m:r>
                          <a:rPr lang="en-US" sz="2400" i="1" smtClean="0">
                            <a:solidFill>
                              <a:schemeClr val="accent6"/>
                            </a:solidFill>
                            <a:latin typeface="Cambria Math" panose="02040503050406030204" pitchFamily="18" charset="0"/>
                          </a:rPr>
                          <m:t> </m:t>
                        </m:r>
                        <m:r>
                          <a:rPr lang="en-US" sz="2400" b="0" i="1" smtClean="0">
                            <a:solidFill>
                              <a:schemeClr val="accent6"/>
                            </a:solidFill>
                            <a:latin typeface="Cambria Math" panose="02040503050406030204" pitchFamily="18" charset="0"/>
                          </a:rPr>
                          <m:t>𝑔𝑟𝑜𝑢𝑝</m:t>
                        </m:r>
                      </m:den>
                    </m:f>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𝜏</m:t>
                    </m:r>
                  </m:oMath>
                </a14:m>
                <a:r>
                  <a:rPr lang="en-US" sz="3200" dirty="0">
                    <a:solidFill>
                      <a:schemeClr val="tx1"/>
                    </a:solidFill>
                  </a:rPr>
                  <a:t> </a:t>
                </a:r>
              </a:p>
            </p:txBody>
          </p:sp>
        </mc:Choice>
        <mc:Fallback xmlns="">
          <p:sp>
            <p:nvSpPr>
              <p:cNvPr id="4" name="TextBox 3">
                <a:extLst>
                  <a:ext uri="{FF2B5EF4-FFF2-40B4-BE49-F238E27FC236}">
                    <a16:creationId xmlns:a16="http://schemas.microsoft.com/office/drawing/2014/main" id="{6EDAFA39-111B-411D-BB62-34491C70A5B4}"/>
                  </a:ext>
                </a:extLst>
              </p:cNvPr>
              <p:cNvSpPr txBox="1">
                <a:spLocks noRot="1" noChangeAspect="1" noMove="1" noResize="1" noEditPoints="1" noAdjustHandles="1" noChangeArrowheads="1" noChangeShapeType="1" noTextEdit="1"/>
              </p:cNvSpPr>
              <p:nvPr/>
            </p:nvSpPr>
            <p:spPr>
              <a:xfrm>
                <a:off x="711365" y="1345470"/>
                <a:ext cx="4641105" cy="671338"/>
              </a:xfrm>
              <a:prstGeom prst="rect">
                <a:avLst/>
              </a:prstGeom>
              <a:blipFill>
                <a:blip r:embed="rId4"/>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D6ABDF-6B39-635D-22D0-6B9DCA450C5B}"/>
                  </a:ext>
                </a:extLst>
              </p:cNvPr>
              <p:cNvSpPr txBox="1"/>
              <p:nvPr/>
            </p:nvSpPr>
            <p:spPr>
              <a:xfrm>
                <a:off x="260515" y="2099517"/>
                <a:ext cx="5542805" cy="369332"/>
              </a:xfrm>
              <a:prstGeom prst="rect">
                <a:avLst/>
              </a:prstGeom>
              <a:noFill/>
            </p:spPr>
            <p:txBody>
              <a:bodyPr wrap="square">
                <a:spAutoFit/>
              </a:bodyPr>
              <a:lstStyle/>
              <a:p>
                <a:pPr marL="287338" lvl="1"/>
                <a14:m>
                  <m:oMath xmlns:m="http://schemas.openxmlformats.org/officeDocument/2006/math">
                    <m:r>
                      <a:rPr lang="en-US" i="1" smtClean="0">
                        <a:solidFill>
                          <a:srgbClr val="232F3E"/>
                        </a:solidFill>
                        <a:latin typeface="Cambria Math" panose="02040503050406030204" pitchFamily="18" charset="0"/>
                        <a:ea typeface="Cambria Math" panose="02040503050406030204" pitchFamily="18" charset="0"/>
                      </a:rPr>
                      <m:t>𝜏</m:t>
                    </m:r>
                  </m:oMath>
                </a14:m>
                <a:r>
                  <a:rPr lang="en-US" dirty="0">
                    <a:solidFill>
                      <a:srgbClr val="232F3E"/>
                    </a:solidFill>
                  </a:rPr>
                  <a:t> quantifies the difference in success rate ratios.</a:t>
                </a:r>
              </a:p>
            </p:txBody>
          </p:sp>
        </mc:Choice>
        <mc:Fallback xmlns="">
          <p:sp>
            <p:nvSpPr>
              <p:cNvPr id="5" name="TextBox 4">
                <a:extLst>
                  <a:ext uri="{FF2B5EF4-FFF2-40B4-BE49-F238E27FC236}">
                    <a16:creationId xmlns:a16="http://schemas.microsoft.com/office/drawing/2014/main" id="{99D6ABDF-6B39-635D-22D0-6B9DCA450C5B}"/>
                  </a:ext>
                </a:extLst>
              </p:cNvPr>
              <p:cNvSpPr txBox="1">
                <a:spLocks noRot="1" noChangeAspect="1" noMove="1" noResize="1" noEditPoints="1" noAdjustHandles="1" noChangeArrowheads="1" noChangeShapeType="1" noTextEdit="1"/>
              </p:cNvSpPr>
              <p:nvPr/>
            </p:nvSpPr>
            <p:spPr>
              <a:xfrm>
                <a:off x="260515" y="2099517"/>
                <a:ext cx="5542805" cy="369332"/>
              </a:xfrm>
              <a:prstGeom prst="rect">
                <a:avLst/>
              </a:prstGeom>
              <a:blipFill>
                <a:blip r:embed="rId5"/>
                <a:stretch>
                  <a:fillRect t="-655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F137D1D6-FA95-2CA7-5217-18E877E5AFD9}"/>
                  </a:ext>
                </a:extLst>
              </p:cNvPr>
              <p:cNvSpPr txBox="1">
                <a:spLocks/>
              </p:cNvSpPr>
              <p:nvPr/>
            </p:nvSpPr>
            <p:spPr>
              <a:xfrm>
                <a:off x="489547" y="2701268"/>
                <a:ext cx="5084741" cy="805800"/>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6">
                      <a:extLst>
                        <a:ext uri="{96DAC541-7B7A-43D3-8B79-37D633B846F1}">
                          <asvg:svgBlip xmlns:asvg="http://schemas.microsoft.com/office/drawing/2016/SVG/main" r:embed="rId7"/>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C00000"/>
                    </a:solidFill>
                    <a:latin typeface="Amazon Ember Display" panose="020F0603020204020204" pitchFamily="34" charset="0"/>
                    <a:ea typeface="Amazon Ember Display" panose="020F0603020204020204" pitchFamily="34" charset="0"/>
                    <a:cs typeface="Amazon Ember Display" panose="020F0603020204020204" pitchFamily="34" charset="0"/>
                  </a:rPr>
                  <a:t>The dataset has disparate impact if it is below the </a:t>
                </a:r>
                <a14:m>
                  <m:oMath xmlns:m="http://schemas.openxmlformats.org/officeDocument/2006/math">
                    <m:r>
                      <a:rPr lang="en-US" sz="2000" b="0" i="1" smtClean="0">
                        <a:solidFill>
                          <a:srgbClr val="C00000"/>
                        </a:solidFill>
                        <a:latin typeface="Cambria Math" panose="02040503050406030204" pitchFamily="18" charset="0"/>
                        <a:ea typeface="Cambria Math" panose="02040503050406030204" pitchFamily="18" charset="0"/>
                      </a:rPr>
                      <m:t>𝜏</m:t>
                    </m:r>
                    <m:r>
                      <a:rPr lang="en-US" sz="2000" b="0" i="1" smtClean="0">
                        <a:solidFill>
                          <a:srgbClr val="C00000"/>
                        </a:solidFill>
                        <a:latin typeface="Cambria Math" panose="02040503050406030204" pitchFamily="18" charset="0"/>
                        <a:ea typeface="Cambria Math" panose="02040503050406030204" pitchFamily="18" charset="0"/>
                      </a:rPr>
                      <m:t> </m:t>
                    </m:r>
                  </m:oMath>
                </a14:m>
                <a:r>
                  <a:rPr lang="en-US" sz="2000" dirty="0">
                    <a:solidFill>
                      <a:srgbClr val="C00000"/>
                    </a:solidFill>
                    <a:latin typeface="Amazon Ember Display" panose="020F0603020204020204" pitchFamily="34" charset="0"/>
                    <a:ea typeface="Amazon Ember Display" panose="020F0603020204020204" pitchFamily="34" charset="0"/>
                    <a:cs typeface="Amazon Ember Display" panose="020F0603020204020204" pitchFamily="34" charset="0"/>
                  </a:rPr>
                  <a:t>value:</a:t>
                </a:r>
              </a:p>
              <a:p>
                <a:endParaRPr lang="en-US" sz="2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indent="0">
                  <a:buFontTx/>
                  <a:buNone/>
                </a:pPr>
                <a:endParaRPr lang="en-US" sz="2000" dirty="0">
                  <a:solidFill>
                    <a:schemeClr val="accent4"/>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mc:Choice>
        <mc:Fallback xmlns="">
          <p:sp>
            <p:nvSpPr>
              <p:cNvPr id="8" name="Content Placeholder 4">
                <a:extLst>
                  <a:ext uri="{FF2B5EF4-FFF2-40B4-BE49-F238E27FC236}">
                    <a16:creationId xmlns:a16="http://schemas.microsoft.com/office/drawing/2014/main" id="{F137D1D6-FA95-2CA7-5217-18E877E5AFD9}"/>
                  </a:ext>
                </a:extLst>
              </p:cNvPr>
              <p:cNvSpPr txBox="1">
                <a:spLocks noRot="1" noChangeAspect="1" noMove="1" noResize="1" noEditPoints="1" noAdjustHandles="1" noChangeArrowheads="1" noChangeShapeType="1" noTextEdit="1"/>
              </p:cNvSpPr>
              <p:nvPr/>
            </p:nvSpPr>
            <p:spPr>
              <a:xfrm>
                <a:off x="489547" y="2701268"/>
                <a:ext cx="5084741" cy="805800"/>
              </a:xfrm>
              <a:prstGeom prst="rect">
                <a:avLst/>
              </a:prstGeom>
              <a:blipFill>
                <a:blip r:embed="rId8"/>
                <a:stretch>
                  <a:fillRect l="-1247" t="-3125"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BB565A-FD6F-F265-63E1-B1FD23D94A41}"/>
                  </a:ext>
                </a:extLst>
              </p:cNvPr>
              <p:cNvSpPr txBox="1"/>
              <p:nvPr/>
            </p:nvSpPr>
            <p:spPr>
              <a:xfrm>
                <a:off x="840477" y="3499357"/>
                <a:ext cx="4382881" cy="88979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14:m>
                  <m:oMath xmlns:m="http://schemas.openxmlformats.org/officeDocument/2006/math">
                    <m:r>
                      <a:rPr lang="en-US" sz="3200" b="0" i="1" smtClean="0">
                        <a:solidFill>
                          <a:schemeClr val="tx1"/>
                        </a:solidFill>
                        <a:latin typeface="Cambria Math" panose="02040503050406030204" pitchFamily="18" charset="0"/>
                      </a:rPr>
                      <m:t>𝐷𝐼</m:t>
                    </m:r>
                    <m:r>
                      <a:rPr lang="en-US" sz="3200" b="0" i="1" smtClean="0">
                        <a:solidFill>
                          <a:schemeClr val="tx1"/>
                        </a:solidFill>
                        <a:latin typeface="Cambria Math" panose="02040503050406030204" pitchFamily="18" charset="0"/>
                      </a:rPr>
                      <m:t>=</m:t>
                    </m:r>
                    <m:f>
                      <m:fPr>
                        <m:ctrlPr>
                          <a:rPr lang="en-US" sz="3200" i="1" smtClean="0">
                            <a:solidFill>
                              <a:schemeClr val="tx1"/>
                            </a:solidFill>
                            <a:latin typeface="Cambria Math" panose="02040503050406030204" pitchFamily="18" charset="0"/>
                          </a:rPr>
                        </m:ctrlPr>
                      </m:fPr>
                      <m:num>
                        <m:func>
                          <m:funcPr>
                            <m:ctrlPr>
                              <a:rPr lang="en-US" sz="3200" i="1">
                                <a:solidFill>
                                  <a:schemeClr val="tx1"/>
                                </a:solidFill>
                                <a:latin typeface="Cambria Math" panose="02040503050406030204" pitchFamily="18" charset="0"/>
                              </a:rPr>
                            </m:ctrlPr>
                          </m:funcPr>
                          <m:fName>
                            <m:r>
                              <a:rPr lang="en-US" sz="3200" b="0" i="1">
                                <a:solidFill>
                                  <a:schemeClr val="tx1"/>
                                </a:solidFill>
                                <a:latin typeface="Cambria Math" panose="02040503050406030204" pitchFamily="18" charset="0"/>
                              </a:rPr>
                              <m:t>𝑃𝑟</m:t>
                            </m:r>
                          </m:fName>
                          <m:e>
                            <m:d>
                              <m:dPr>
                                <m:endChr m:val="|"/>
                                <m:ctrlPr>
                                  <a:rPr lang="en-US" sz="3200" i="1">
                                    <a:solidFill>
                                      <a:schemeClr val="tx1"/>
                                    </a:solidFill>
                                    <a:latin typeface="Cambria Math" panose="02040503050406030204" pitchFamily="18" charset="0"/>
                                  </a:rPr>
                                </m:ctrlPr>
                              </m:dPr>
                              <m:e>
                                <m:r>
                                  <a:rPr lang="en-US" sz="3200" b="0" i="1" smtClean="0">
                                    <a:solidFill>
                                      <a:schemeClr val="tx1"/>
                                    </a:solidFill>
                                    <a:latin typeface="Cambria Math" panose="02040503050406030204" pitchFamily="18" charset="0"/>
                                  </a:rPr>
                                  <m:t>𝑌</m:t>
                                </m:r>
                                <m:r>
                                  <a:rPr lang="en-US" sz="3200" b="0" i="1" smtClean="0">
                                    <a:solidFill>
                                      <a:schemeClr val="tx1"/>
                                    </a:solidFill>
                                    <a:latin typeface="Cambria Math" panose="02040503050406030204" pitchFamily="18" charset="0"/>
                                  </a:rPr>
                                  <m:t> =+</m:t>
                                </m:r>
                              </m:e>
                            </m:d>
                          </m:e>
                        </m:func>
                        <m:r>
                          <a:rPr lang="en-US" sz="3200" b="0" i="1" smtClean="0">
                            <a:solidFill>
                              <a:schemeClr val="tx1"/>
                            </a:solidFill>
                            <a:latin typeface="Cambria Math" panose="02040503050406030204" pitchFamily="18" charset="0"/>
                          </a:rPr>
                          <m:t>𝐴</m:t>
                        </m:r>
                        <m:r>
                          <a:rPr lang="en-US" sz="3200" b="0" i="1" smtClean="0">
                            <a:solidFill>
                              <a:schemeClr val="tx1"/>
                            </a:solidFill>
                            <a:latin typeface="Cambria Math" panose="02040503050406030204" pitchFamily="18" charset="0"/>
                          </a:rPr>
                          <m:t> = ∎)</m:t>
                        </m:r>
                      </m:num>
                      <m:den>
                        <m:func>
                          <m:funcPr>
                            <m:ctrlPr>
                              <a:rPr lang="en-US" sz="3200" i="1" smtClean="0">
                                <a:solidFill>
                                  <a:schemeClr val="accent6"/>
                                </a:solidFill>
                                <a:latin typeface="Cambria Math" panose="02040503050406030204" pitchFamily="18" charset="0"/>
                              </a:rPr>
                            </m:ctrlPr>
                          </m:funcPr>
                          <m:fName>
                            <m:r>
                              <a:rPr lang="en-US" sz="3200" b="0" i="1">
                                <a:solidFill>
                                  <a:schemeClr val="accent6"/>
                                </a:solidFill>
                                <a:latin typeface="Cambria Math" panose="02040503050406030204" pitchFamily="18" charset="0"/>
                              </a:rPr>
                              <m:t>𝑃𝑟</m:t>
                            </m:r>
                          </m:fName>
                          <m:e>
                            <m:d>
                              <m:dPr>
                                <m:endChr m:val="|"/>
                                <m:ctrlPr>
                                  <a:rPr lang="en-US" sz="3200" i="1">
                                    <a:solidFill>
                                      <a:schemeClr val="accent6"/>
                                    </a:solidFill>
                                    <a:latin typeface="Cambria Math" panose="02040503050406030204" pitchFamily="18" charset="0"/>
                                  </a:rPr>
                                </m:ctrlPr>
                              </m:dPr>
                              <m:e>
                                <m:r>
                                  <a:rPr lang="en-US" sz="3200" b="0" i="1" smtClean="0">
                                    <a:solidFill>
                                      <a:schemeClr val="accent6"/>
                                    </a:solidFill>
                                    <a:latin typeface="Cambria Math" panose="02040503050406030204" pitchFamily="18" charset="0"/>
                                  </a:rPr>
                                  <m:t>𝑌</m:t>
                                </m:r>
                                <m:r>
                                  <a:rPr lang="en-US" sz="3200" b="0" i="1" smtClean="0">
                                    <a:solidFill>
                                      <a:schemeClr val="accent6"/>
                                    </a:solidFill>
                                    <a:latin typeface="Cambria Math" panose="02040503050406030204" pitchFamily="18" charset="0"/>
                                  </a:rPr>
                                  <m:t> =+</m:t>
                                </m:r>
                              </m:e>
                            </m:d>
                          </m:e>
                        </m:func>
                        <m:r>
                          <a:rPr lang="en-US" sz="3200" b="0" i="1" smtClean="0">
                            <a:solidFill>
                              <a:schemeClr val="accent6"/>
                            </a:solidFill>
                            <a:latin typeface="Cambria Math" panose="02040503050406030204" pitchFamily="18" charset="0"/>
                          </a:rPr>
                          <m:t>𝐴</m:t>
                        </m:r>
                        <m:r>
                          <a:rPr lang="en-US" sz="3200" b="0" i="1" smtClean="0">
                            <a:solidFill>
                              <a:schemeClr val="accent6"/>
                            </a:solidFill>
                            <a:latin typeface="Cambria Math" panose="02040503050406030204" pitchFamily="18" charset="0"/>
                          </a:rPr>
                          <m:t> = ∎)</m:t>
                        </m:r>
                      </m:den>
                    </m:f>
                    <m:r>
                      <a:rPr lang="en-US" sz="3200" b="0" i="1" smtClean="0">
                        <a:solidFill>
                          <a:schemeClr val="tx1"/>
                        </a:solidFill>
                        <a:latin typeface="Cambria Math" panose="02040503050406030204" pitchFamily="18" charset="0"/>
                        <a:ea typeface="Cambria Math" panose="02040503050406030204" pitchFamily="18" charset="0"/>
                      </a:rPr>
                      <m:t>≤</m:t>
                    </m:r>
                    <m:r>
                      <a:rPr lang="en-US" sz="3200" b="0" i="1" smtClean="0">
                        <a:solidFill>
                          <a:schemeClr val="tx1"/>
                        </a:solidFill>
                        <a:latin typeface="Cambria Math" panose="02040503050406030204" pitchFamily="18" charset="0"/>
                        <a:ea typeface="Cambria Math" panose="02040503050406030204" pitchFamily="18" charset="0"/>
                      </a:rPr>
                      <m:t>𝜏</m:t>
                    </m:r>
                  </m:oMath>
                </a14:m>
                <a:r>
                  <a:rPr lang="en-US" sz="3200" dirty="0">
                    <a:solidFill>
                      <a:schemeClr val="tx1"/>
                    </a:solidFill>
                  </a:rPr>
                  <a:t> </a:t>
                </a:r>
              </a:p>
            </p:txBody>
          </p:sp>
        </mc:Choice>
        <mc:Fallback xmlns="">
          <p:sp>
            <p:nvSpPr>
              <p:cNvPr id="9" name="TextBox 8">
                <a:extLst>
                  <a:ext uri="{FF2B5EF4-FFF2-40B4-BE49-F238E27FC236}">
                    <a16:creationId xmlns:a16="http://schemas.microsoft.com/office/drawing/2014/main" id="{67BB565A-FD6F-F265-63E1-B1FD23D94A41}"/>
                  </a:ext>
                </a:extLst>
              </p:cNvPr>
              <p:cNvSpPr txBox="1">
                <a:spLocks noRot="1" noChangeAspect="1" noMove="1" noResize="1" noEditPoints="1" noAdjustHandles="1" noChangeArrowheads="1" noChangeShapeType="1" noTextEdit="1"/>
              </p:cNvSpPr>
              <p:nvPr/>
            </p:nvSpPr>
            <p:spPr>
              <a:xfrm>
                <a:off x="840477" y="3499357"/>
                <a:ext cx="4382881" cy="889795"/>
              </a:xfrm>
              <a:prstGeom prst="rect">
                <a:avLst/>
              </a:prstGeom>
              <a:blipFill>
                <a:blip r:embed="rId9"/>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3C4315-E45D-9DFF-D7A7-CC86D8FB831A}"/>
                  </a:ext>
                </a:extLst>
              </p:cNvPr>
              <p:cNvSpPr txBox="1"/>
              <p:nvPr/>
            </p:nvSpPr>
            <p:spPr>
              <a:xfrm>
                <a:off x="208202" y="4574103"/>
                <a:ext cx="5647431" cy="646331"/>
              </a:xfrm>
              <a:prstGeom prst="rect">
                <a:avLst/>
              </a:prstGeom>
              <a:noFill/>
            </p:spPr>
            <p:txBody>
              <a:bodyPr wrap="square">
                <a:spAutoFit/>
              </a:bodyPr>
              <a:lstStyle/>
              <a:p>
                <a:pPr marL="287338" lvl="1" algn="ctr"/>
                <a:r>
                  <a:rPr lang="en-US" sz="1800" i="1"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In the plot, success is denoted by </a:t>
                </a:r>
                <a14:m>
                  <m:oMath xmlns:m="http://schemas.openxmlformats.org/officeDocument/2006/math">
                    <m:r>
                      <a:rPr lang="en-US" i="1">
                        <a:solidFill>
                          <a:srgbClr val="232F3E"/>
                        </a:solidFill>
                        <a:latin typeface="Cambria Math" panose="02040503050406030204" pitchFamily="18" charset="0"/>
                      </a:rPr>
                      <m:t>+</m:t>
                    </m:r>
                  </m:oMath>
                </a14:m>
                <a:r>
                  <a:rPr lang="en-US" sz="1800" i="1"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 </a:t>
                </a:r>
                <a:r>
                  <a:rPr lang="en-US" i="1"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The favored or disfavored attribute is denoted by </a:t>
                </a:r>
                <a:r>
                  <a:rPr lang="en-US" sz="1800" i="1"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different colors.</a:t>
                </a:r>
              </a:p>
            </p:txBody>
          </p:sp>
        </mc:Choice>
        <mc:Fallback xmlns="">
          <p:sp>
            <p:nvSpPr>
              <p:cNvPr id="10" name="TextBox 9">
                <a:extLst>
                  <a:ext uri="{FF2B5EF4-FFF2-40B4-BE49-F238E27FC236}">
                    <a16:creationId xmlns:a16="http://schemas.microsoft.com/office/drawing/2014/main" id="{443C4315-E45D-9DFF-D7A7-CC86D8FB831A}"/>
                  </a:ext>
                </a:extLst>
              </p:cNvPr>
              <p:cNvSpPr txBox="1">
                <a:spLocks noRot="1" noChangeAspect="1" noMove="1" noResize="1" noEditPoints="1" noAdjustHandles="1" noChangeArrowheads="1" noChangeShapeType="1" noTextEdit="1"/>
              </p:cNvSpPr>
              <p:nvPr/>
            </p:nvSpPr>
            <p:spPr>
              <a:xfrm>
                <a:off x="208202" y="4574103"/>
                <a:ext cx="5647431" cy="646331"/>
              </a:xfrm>
              <a:prstGeom prst="rect">
                <a:avLst/>
              </a:prstGeom>
              <a:blipFill>
                <a:blip r:embed="rId10"/>
                <a:stretch>
                  <a:fillRect t="-3774" r="-1294" b="-15094"/>
                </a:stretch>
              </a:blipFill>
            </p:spPr>
            <p:txBody>
              <a:bodyPr/>
              <a:lstStyle/>
              <a:p>
                <a:r>
                  <a:rPr lang="en-US">
                    <a:noFill/>
                  </a:rPr>
                  <a:t> </a:t>
                </a:r>
              </a:p>
            </p:txBody>
          </p:sp>
        </mc:Fallback>
      </mc:AlternateContent>
      <p:pic>
        <p:nvPicPr>
          <p:cNvPr id="14" name="Picture 13" descr="Scatter plot of two features and ground truth. See details in notes.">
            <a:extLst>
              <a:ext uri="{FF2B5EF4-FFF2-40B4-BE49-F238E27FC236}">
                <a16:creationId xmlns:a16="http://schemas.microsoft.com/office/drawing/2014/main" id="{751F7AD5-3975-469C-BF21-EF785303D3B0}"/>
              </a:ext>
            </a:extLst>
          </p:cNvPr>
          <p:cNvPicPr>
            <a:picLocks noChangeAspect="1"/>
          </p:cNvPicPr>
          <p:nvPr/>
        </p:nvPicPr>
        <p:blipFill>
          <a:blip r:embed="rId11"/>
          <a:stretch>
            <a:fillRect/>
          </a:stretch>
        </p:blipFill>
        <p:spPr>
          <a:xfrm>
            <a:off x="6071117" y="1345470"/>
            <a:ext cx="5761219" cy="4584589"/>
          </a:xfrm>
          <a:prstGeom prst="rect">
            <a:avLst/>
          </a:prstGeom>
        </p:spPr>
      </p:pic>
    </p:spTree>
    <p:custDataLst>
      <p:tags r:id="rId1"/>
    </p:custDataLst>
    <p:extLst>
      <p:ext uri="{BB962C8B-B14F-4D97-AF65-F5344CB8AC3E}">
        <p14:creationId xmlns:p14="http://schemas.microsoft.com/office/powerpoint/2010/main" val="9198388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LU-ACADEMY-V5" val="roanK6lF"/>
  <p:tag name="ARTICULATE_SLIDE_COUNT" val="3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42092</TotalTime>
  <Words>4312</Words>
  <Application>Microsoft Macintosh PowerPoint</Application>
  <PresentationFormat>Widescreen</PresentationFormat>
  <Paragraphs>424</Paragraphs>
  <Slides>36</Slides>
  <Notes>36</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Amazon Ember</vt:lpstr>
      <vt:lpstr>Amazon Ember Display</vt:lpstr>
      <vt:lpstr>Amazon Ember Display Heavy</vt:lpstr>
      <vt:lpstr>Amazon Ember Heavy</vt:lpstr>
      <vt:lpstr>Amazon Ember Light</vt:lpstr>
      <vt:lpstr>Arial</vt:lpstr>
      <vt:lpstr>Calibri</vt:lpstr>
      <vt:lpstr>Calibri Light</vt:lpstr>
      <vt:lpstr>Cambria Math</vt:lpstr>
      <vt:lpstr>Lucida Console</vt:lpstr>
      <vt:lpstr>Custom Design</vt:lpstr>
      <vt:lpstr>Bias Mitigation in Preprocessing, Model Training, and Postprocessing</vt:lpstr>
      <vt:lpstr>Today’s activities</vt:lpstr>
      <vt:lpstr>Preprocessing for bias mitigation</vt:lpstr>
      <vt:lpstr>Preprocessing methods</vt:lpstr>
      <vt:lpstr>Considerations for the suppression method</vt:lpstr>
      <vt:lpstr>Reweighting example: Step 1</vt:lpstr>
      <vt:lpstr>Reweighting example: Step 2</vt:lpstr>
      <vt:lpstr>Reweighting example code</vt:lpstr>
      <vt:lpstr>DI for transformation</vt:lpstr>
      <vt:lpstr>DI calculation example</vt:lpstr>
      <vt:lpstr>DI removal for SAT scores</vt:lpstr>
      <vt:lpstr>DI removal example: Split into groups</vt:lpstr>
      <vt:lpstr>DI removal example: Calculate mean per outcome</vt:lpstr>
      <vt:lpstr>DI removal example: Adjust the value of the disfavored group</vt:lpstr>
      <vt:lpstr>DI removal in practice: Use synthetic sampling</vt:lpstr>
      <vt:lpstr>DI as a bias quantifier</vt:lpstr>
      <vt:lpstr>Limitations of preprocessing methods</vt:lpstr>
      <vt:lpstr>Bias mitigation during model training</vt:lpstr>
      <vt:lpstr>Bias mitigation through constraints</vt:lpstr>
      <vt:lpstr>Regularization</vt:lpstr>
      <vt:lpstr>Fairness penalty term</vt:lpstr>
      <vt:lpstr>Bias mitigation through adversarial training</vt:lpstr>
      <vt:lpstr>Model competing with another model</vt:lpstr>
      <vt:lpstr>Model competing with another model: Training</vt:lpstr>
      <vt:lpstr>Model competing with another model: Predicting</vt:lpstr>
      <vt:lpstr>Model competing with another model: Adversarial training</vt:lpstr>
      <vt:lpstr>Bias mitigation in postprocessing</vt:lpstr>
      <vt:lpstr>Mitigating bias in postprocessing</vt:lpstr>
      <vt:lpstr>Equal opportunity for different groups</vt:lpstr>
      <vt:lpstr>PowerPoint Presentation</vt:lpstr>
      <vt:lpstr>Image source slides (for curriculum development use only)</vt:lpstr>
      <vt:lpstr>Source: DI for transformation</vt:lpstr>
      <vt:lpstr>Source: DI removal example: Split into groups</vt:lpstr>
      <vt:lpstr>Source: DI as a bias quantifier</vt:lpstr>
      <vt:lpstr>Source for related images: Model competing with another model</vt:lpstr>
      <vt:lpstr>Source graphic: Equal opportunity for different groups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Blake, Daniel</cp:lastModifiedBy>
  <cp:revision>428</cp:revision>
  <dcterms:created xsi:type="dcterms:W3CDTF">2022-11-16T15:46:36Z</dcterms:created>
  <dcterms:modified xsi:type="dcterms:W3CDTF">2025-05-09T14:06:40Z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D117CA9F-FA0D-44D6-AB87-8C59A24893B6</vt:lpwstr>
  </property>
  <property fmtid="{D5CDD505-2E9C-101B-9397-08002B2CF9AE}" pid="3" name="ArticulatePath">
    <vt:lpwstr>psr_MLUMLA-EN-M3-L4</vt:lpwstr>
  </property>
</Properties>
</file>